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88" r:id="rId4"/>
    <p:sldId id="289" r:id="rId5"/>
    <p:sldId id="290" r:id="rId6"/>
    <p:sldId id="291" r:id="rId7"/>
    <p:sldId id="292" r:id="rId8"/>
    <p:sldId id="293" r:id="rId9"/>
    <p:sldId id="294" r:id="rId10"/>
  </p:sldIdLst>
  <p:sldSz cx="9144000" cy="6858000" type="screen4x3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A58"/>
    <a:srgbClr val="0080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934" y="-10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613" y="2130425"/>
            <a:ext cx="7772400" cy="1470025"/>
          </a:xfrm>
        </p:spPr>
        <p:txBody>
          <a:bodyPr/>
          <a:lstStyle>
            <a:lvl1pPr>
              <a:defRPr sz="4400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23850" y="4292600"/>
            <a:ext cx="6400800" cy="1752600"/>
          </a:xfrm>
        </p:spPr>
        <p:txBody>
          <a:bodyPr/>
          <a:lstStyle>
            <a:lvl1pPr marL="0" indent="0">
              <a:buFontTx/>
              <a:buNone/>
              <a:defRPr sz="2400" b="1"/>
            </a:lvl1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095985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332032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38925" y="692150"/>
            <a:ext cx="2058988" cy="540067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692150"/>
            <a:ext cx="6029325" cy="540067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409410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183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982879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484313"/>
            <a:ext cx="4038600" cy="4608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74747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51117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19382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448170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610684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TW" altLang="en-US" noProof="0" smtClean="0"/>
              <a:t>按一下圖示以新增圖片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6239776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692150"/>
            <a:ext cx="82296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484313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Arial" charset="0"/>
                <a:ea typeface="新細明體" charset="-120"/>
              </a:defRPr>
            </a:lvl1pPr>
          </a:lstStyle>
          <a:p>
            <a:pPr>
              <a:defRPr/>
            </a:pPr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3500">
          <a:solidFill>
            <a:srgbClr val="005A58"/>
          </a:solidFill>
          <a:latin typeface="Arial" charset="0"/>
          <a:ea typeface="標楷體" pitchFamily="65" charset="-12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新細明體" charset="-12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新細明體" charset="-12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新細明體" charset="-12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新細明體" charset="-12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proposal.pdf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8613" y="2130425"/>
            <a:ext cx="7772400" cy="1803400"/>
          </a:xfrm>
        </p:spPr>
        <p:txBody>
          <a:bodyPr/>
          <a:lstStyle/>
          <a:p>
            <a:pPr eaLnBrk="1" hangingPunct="1"/>
            <a:r>
              <a:rPr lang="zh-TW" altLang="en-US" sz="4000" b="1" dirty="0" smtClean="0">
                <a:solidFill>
                  <a:srgbClr val="002060"/>
                </a:solidFill>
              </a:rPr>
              <a:t>科技部圖書採購計畫申請</a:t>
            </a:r>
            <a:endParaRPr lang="zh-TW" altLang="zh-TW" sz="4000" b="1" dirty="0" smtClean="0">
              <a:solidFill>
                <a:srgbClr val="00206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ctr" eaLnBrk="1" hangingPunct="1"/>
            <a:r>
              <a:rPr lang="zh-TW" altLang="en-US" sz="3200" dirty="0" smtClean="0">
                <a:latin typeface="+mn-ea"/>
                <a:cs typeface="Malgun Gothic Semilight" panose="020B0502040204020203" pitchFamily="34" charset="-120"/>
              </a:rPr>
              <a:t>劉美慧</a:t>
            </a:r>
            <a:endParaRPr lang="en-US" altLang="zh-TW" sz="3200" dirty="0" smtClean="0">
              <a:latin typeface="+mn-ea"/>
              <a:cs typeface="Malgun Gothic Semilight" panose="020B0502040204020203" pitchFamily="34" charset="-120"/>
            </a:endParaRPr>
          </a:p>
          <a:p>
            <a:pPr algn="ctr" eaLnBrk="1" hangingPunct="1"/>
            <a:r>
              <a:rPr lang="zh-TW" altLang="en-US" sz="3200" dirty="0">
                <a:latin typeface="+mn-ea"/>
                <a:cs typeface="Malgun Gothic Semilight" panose="020B0502040204020203" pitchFamily="34" charset="-120"/>
              </a:rPr>
              <a:t>教育系教授</a:t>
            </a:r>
            <a:endParaRPr lang="zh-TW" altLang="zh-TW" sz="3200" dirty="0" smtClean="0">
              <a:latin typeface="+mn-ea"/>
              <a:cs typeface="Malgun Gothic Semilight" panose="020B0502040204020203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基本資料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TW" altLang="en-US" dirty="0" smtClean="0"/>
              <a:t>主題：公民素養與教育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競爭者：</a:t>
            </a:r>
            <a:r>
              <a:rPr lang="en-US" altLang="zh-TW" dirty="0" smtClean="0"/>
              <a:t>7</a:t>
            </a:r>
            <a:r>
              <a:rPr lang="zh-TW" altLang="en-US" dirty="0" smtClean="0"/>
              <a:t>案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/>
              <a:t>執行</a:t>
            </a:r>
            <a:r>
              <a:rPr lang="zh-TW" altLang="en-US" dirty="0" smtClean="0"/>
              <a:t>期限：一年</a:t>
            </a:r>
            <a:endParaRPr lang="en-US" altLang="zh-TW" dirty="0" smtClean="0"/>
          </a:p>
          <a:p>
            <a:pPr marL="0" indent="0">
              <a:buNone/>
            </a:pPr>
            <a:r>
              <a:rPr lang="zh-TW" altLang="en-US" dirty="0" smtClean="0"/>
              <a:t>經費：</a:t>
            </a:r>
            <a:r>
              <a:rPr lang="en-US" altLang="zh-TW" dirty="0" smtClean="0"/>
              <a:t>300</a:t>
            </a:r>
            <a:r>
              <a:rPr lang="zh-TW" altLang="en-US" dirty="0"/>
              <a:t>萬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64164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計畫主持人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主持人：劉美慧（教育系）</a:t>
            </a:r>
            <a:endParaRPr lang="en-US" altLang="zh-TW" dirty="0" smtClean="0"/>
          </a:p>
          <a:p>
            <a:r>
              <a:rPr lang="zh-TW" altLang="en-US" dirty="0"/>
              <a:t>共同</a:t>
            </a:r>
            <a:r>
              <a:rPr lang="zh-TW" altLang="en-US" dirty="0" smtClean="0"/>
              <a:t>主持人：卯靜儒（教育系）</a:t>
            </a:r>
            <a:endParaRPr lang="en-US" altLang="zh-TW" dirty="0" smtClean="0"/>
          </a:p>
          <a:p>
            <a:r>
              <a:rPr lang="zh-TW" altLang="en-US" dirty="0"/>
              <a:t> </a:t>
            </a:r>
            <a:r>
              <a:rPr lang="zh-TW" altLang="en-US" dirty="0" smtClean="0"/>
              <a:t>                     董秀蘭（公領系）</a:t>
            </a:r>
            <a:endParaRPr lang="en-US" altLang="zh-TW" dirty="0" smtClean="0"/>
          </a:p>
          <a:p>
            <a:r>
              <a:rPr lang="zh-TW" altLang="en-US" dirty="0"/>
              <a:t> </a:t>
            </a:r>
            <a:r>
              <a:rPr lang="zh-TW" altLang="en-US" dirty="0" smtClean="0"/>
              <a:t>                     陳素秋（公領系）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03395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諮議委員會成員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校內委員：跨系所共</a:t>
            </a:r>
            <a:r>
              <a:rPr lang="en-US" altLang="zh-TW" dirty="0" smtClean="0"/>
              <a:t>6</a:t>
            </a:r>
            <a:r>
              <a:rPr lang="zh-TW" altLang="en-US" dirty="0" smtClean="0"/>
              <a:t>位</a:t>
            </a:r>
            <a:endParaRPr lang="en-US" altLang="zh-TW" dirty="0" smtClean="0"/>
          </a:p>
          <a:p>
            <a:r>
              <a:rPr lang="zh-TW" altLang="en-US" dirty="0"/>
              <a:t>校外</a:t>
            </a:r>
            <a:r>
              <a:rPr lang="zh-TW" altLang="en-US" dirty="0" smtClean="0"/>
              <a:t>委員：跨校共</a:t>
            </a:r>
            <a:r>
              <a:rPr lang="en-US" altLang="zh-TW" dirty="0" smtClean="0"/>
              <a:t>4</a:t>
            </a:r>
            <a:r>
              <a:rPr lang="zh-TW" altLang="en-US" dirty="0" smtClean="0"/>
              <a:t>位</a:t>
            </a:r>
            <a:endParaRPr lang="en-US" altLang="zh-TW" dirty="0" smtClean="0"/>
          </a:p>
          <a:p>
            <a:r>
              <a:rPr lang="zh-TW" altLang="en-US" dirty="0"/>
              <a:t>國外</a:t>
            </a:r>
            <a:r>
              <a:rPr lang="zh-TW" altLang="en-US" dirty="0" smtClean="0"/>
              <a:t>委員：</a:t>
            </a:r>
            <a:r>
              <a:rPr lang="en-US" altLang="zh-TW" dirty="0"/>
              <a:t>5</a:t>
            </a:r>
            <a:r>
              <a:rPr lang="zh-TW" altLang="en-US" dirty="0" smtClean="0"/>
              <a:t>位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3047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採購重點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基本的文獻探討</a:t>
            </a:r>
            <a:endParaRPr lang="en-US" altLang="zh-TW" dirty="0" smtClean="0"/>
          </a:p>
          <a:p>
            <a:r>
              <a:rPr lang="zh-TW" altLang="en-US" dirty="0">
                <a:hlinkClick r:id="rId2" action="ppaction://hlinkfile"/>
              </a:rPr>
              <a:t>列出架構與</a:t>
            </a:r>
            <a:r>
              <a:rPr lang="zh-TW" altLang="en-US" dirty="0" smtClean="0">
                <a:hlinkClick r:id="rId2" action="ppaction://hlinkfile"/>
              </a:rPr>
              <a:t>關鍵字</a:t>
            </a:r>
            <a:endParaRPr lang="en-US" altLang="zh-TW" dirty="0" smtClean="0"/>
          </a:p>
          <a:p>
            <a:pPr marL="0" indent="0">
              <a:buNone/>
            </a:pP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21503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8313" y="692150"/>
            <a:ext cx="8229600" cy="1368698"/>
          </a:xfrm>
        </p:spPr>
        <p:txBody>
          <a:bodyPr/>
          <a:lstStyle/>
          <a:p>
            <a:r>
              <a:rPr lang="zh-TW" altLang="en-US" dirty="0" smtClean="0"/>
              <a:t>申請單位重點研究方向、師資結構、碩博士生培育規劃方向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zh-TW" dirty="0" smtClean="0"/>
          </a:p>
          <a:p>
            <a:r>
              <a:rPr lang="zh-TW" altLang="en-US" dirty="0"/>
              <a:t>研究</a:t>
            </a:r>
            <a:r>
              <a:rPr lang="zh-TW" altLang="en-US" dirty="0" smtClean="0"/>
              <a:t>方向：最好與研究計畫結合</a:t>
            </a:r>
            <a:endParaRPr lang="en-US" altLang="zh-TW" dirty="0" smtClean="0"/>
          </a:p>
          <a:p>
            <a:r>
              <a:rPr lang="zh-TW" altLang="en-US" dirty="0"/>
              <a:t>師資</a:t>
            </a:r>
            <a:r>
              <a:rPr lang="zh-TW" altLang="en-US" dirty="0" smtClean="0"/>
              <a:t>結構：列出與主題相關的師資</a:t>
            </a:r>
            <a:endParaRPr lang="en-US" altLang="zh-TW" dirty="0" smtClean="0"/>
          </a:p>
          <a:p>
            <a:r>
              <a:rPr lang="zh-TW" altLang="en-US" dirty="0"/>
              <a:t>碩博士生培育規劃</a:t>
            </a:r>
            <a:r>
              <a:rPr lang="zh-TW" altLang="en-US" dirty="0" smtClean="0"/>
              <a:t>方向：近五年研究主題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72140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書單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 smtClean="0"/>
              <a:t>多元管道：圖書館學科館員、助理檢索、書商</a:t>
            </a:r>
            <a:endParaRPr lang="en-US" altLang="zh-TW" dirty="0" smtClean="0"/>
          </a:p>
          <a:p>
            <a:r>
              <a:rPr lang="zh-TW" altLang="en-US" dirty="0"/>
              <a:t>複</a:t>
            </a:r>
            <a:r>
              <a:rPr lang="zh-TW" altLang="en-US" dirty="0" smtClean="0"/>
              <a:t>本率：</a:t>
            </a:r>
            <a:r>
              <a:rPr lang="en-US" altLang="zh-TW" dirty="0" smtClean="0"/>
              <a:t>30%</a:t>
            </a:r>
            <a:r>
              <a:rPr lang="zh-TW" altLang="en-US" dirty="0" smtClean="0"/>
              <a:t>以下</a:t>
            </a:r>
            <a:endParaRPr lang="en-US" altLang="zh-TW" dirty="0" smtClean="0"/>
          </a:p>
          <a:p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01904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審查意見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本計畫規畫內容與方向頗為完整，共同或協同主持人、相關諮詢學者均為專家，研究團隊頗為堅強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本</a:t>
            </a:r>
            <a:r>
              <a:rPr lang="zh-TW" altLang="en-US" dirty="0"/>
              <a:t>計畫主持人服務學校原本就培養不少與公民教育研究有關之博碩生，校內藏書與師資相關學術背景都頗能支援本計畫，本計畫可說是具有天時地利的基礎</a:t>
            </a:r>
            <a:r>
              <a:rPr lang="zh-TW" altLang="en-US" dirty="0" smtClean="0"/>
              <a:t>。</a:t>
            </a:r>
            <a:endParaRPr lang="en-US" altLang="zh-TW" dirty="0" smtClean="0"/>
          </a:p>
          <a:p>
            <a:r>
              <a:rPr lang="zh-TW" altLang="en-US" dirty="0" smtClean="0"/>
              <a:t>如何</a:t>
            </a:r>
            <a:r>
              <a:rPr lang="zh-TW" altLang="en-US" dirty="0"/>
              <a:t>加強推廣並共享其研究成果與資源，與其他資源較少的地區學校師生，以達成更為公平的教育資源分布，可做為本計畫努力之方向。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52840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TW" altLang="en-US" dirty="0" smtClean="0"/>
              <a:t>審查意見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TW" altLang="en-US" dirty="0"/>
              <a:t>計畫說明</a:t>
            </a:r>
            <a:r>
              <a:rPr lang="zh-TW" altLang="en-US" dirty="0" smtClean="0"/>
              <a:t>詳實</a:t>
            </a:r>
            <a:endParaRPr lang="en-US" altLang="zh-TW" dirty="0"/>
          </a:p>
          <a:p>
            <a:r>
              <a:rPr lang="zh-TW" altLang="en-US" dirty="0" smtClean="0"/>
              <a:t>對於書本</a:t>
            </a:r>
            <a:r>
              <a:rPr lang="zh-TW" altLang="en-US" dirty="0"/>
              <a:t>的挑選符合國內的需求</a:t>
            </a:r>
            <a:r>
              <a:rPr lang="en-US" altLang="zh-TW" dirty="0"/>
              <a:t>(</a:t>
            </a:r>
            <a:r>
              <a:rPr lang="zh-TW" altLang="en-US" dirty="0"/>
              <a:t>自動剔除所有複本</a:t>
            </a:r>
            <a:r>
              <a:rPr lang="en-US" altLang="zh-TW" dirty="0" smtClean="0"/>
              <a:t>)</a:t>
            </a:r>
          </a:p>
          <a:p>
            <a:r>
              <a:rPr lang="zh-TW" altLang="en-US" dirty="0" smtClean="0"/>
              <a:t>館</a:t>
            </a:r>
            <a:r>
              <a:rPr lang="zh-TW" altLang="en-US" dirty="0"/>
              <a:t>際合作的作業相當</a:t>
            </a:r>
            <a:r>
              <a:rPr lang="zh-TW" altLang="en-US" dirty="0" smtClean="0"/>
              <a:t>完善</a:t>
            </a:r>
            <a:endParaRPr lang="en-US" altLang="zh-TW" dirty="0" smtClean="0"/>
          </a:p>
          <a:p>
            <a:r>
              <a:rPr lang="zh-TW" altLang="en-US" dirty="0" smtClean="0"/>
              <a:t>最</a:t>
            </a:r>
            <a:r>
              <a:rPr lang="zh-TW" altLang="en-US" dirty="0"/>
              <a:t>有特色的是設置「公民素養與教育」專書網頁專區，將引介重點書籍並提供摘要和導讀。可惜的是這部分的說明</a:t>
            </a:r>
            <a:r>
              <a:rPr lang="zh-TW" altLang="en-US" dirty="0" smtClean="0"/>
              <a:t>簡略</a:t>
            </a:r>
            <a:r>
              <a:rPr lang="zh-TW" altLang="en-US" dirty="0"/>
              <a:t>，</a:t>
            </a:r>
            <a:r>
              <a:rPr lang="zh-TW" altLang="en-US" dirty="0" smtClean="0"/>
              <a:t>不知</a:t>
            </a:r>
            <a:r>
              <a:rPr lang="zh-TW" altLang="en-US" dirty="0"/>
              <a:t>導讀將如何進行。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51037755"/>
      </p:ext>
    </p:extLst>
  </p:cSld>
  <p:clrMapOvr>
    <a:masterClrMapping/>
  </p:clrMapOvr>
</p:sld>
</file>

<file path=ppt/theme/theme1.xml><?xml version="1.0" encoding="utf-8"?>
<a:theme xmlns:a="http://schemas.openxmlformats.org/drawingml/2006/main" name="古典風華版">
  <a:themeElements>
    <a:clrScheme name="古典風華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古典風華版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典風華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典風華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古典風華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古典風華版</Template>
  <TotalTime>616</TotalTime>
  <Words>338</Words>
  <Application>Microsoft Office PowerPoint</Application>
  <PresentationFormat>如螢幕大小 (4:3)</PresentationFormat>
  <Paragraphs>37</Paragraphs>
  <Slides>9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9</vt:i4>
      </vt:variant>
    </vt:vector>
  </HeadingPairs>
  <TitlesOfParts>
    <vt:vector size="10" baseType="lpstr">
      <vt:lpstr>古典風華版</vt:lpstr>
      <vt:lpstr>科技部圖書採購計畫申請</vt:lpstr>
      <vt:lpstr>基本資料</vt:lpstr>
      <vt:lpstr>計畫主持人</vt:lpstr>
      <vt:lpstr>諮議委員會成員</vt:lpstr>
      <vt:lpstr>採購重點</vt:lpstr>
      <vt:lpstr>申請單位重點研究方向、師資結構、碩博士生培育規劃方向</vt:lpstr>
      <vt:lpstr>書單</vt:lpstr>
      <vt:lpstr>審查意見</vt:lpstr>
      <vt:lpstr>審查意見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Paradigm Shift of Social Studies Education in Taiwan</dc:title>
  <dc:creator>user</dc:creator>
  <cp:lastModifiedBy>user</cp:lastModifiedBy>
  <cp:revision>68</cp:revision>
  <dcterms:created xsi:type="dcterms:W3CDTF">2016-08-18T03:38:38Z</dcterms:created>
  <dcterms:modified xsi:type="dcterms:W3CDTF">2016-11-14T02:57:26Z</dcterms:modified>
</cp:coreProperties>
</file>