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2" r:id="rId3"/>
    <p:sldId id="268" r:id="rId4"/>
    <p:sldId id="273" r:id="rId5"/>
    <p:sldId id="263" r:id="rId6"/>
    <p:sldId id="274" r:id="rId7"/>
    <p:sldId id="275" r:id="rId8"/>
    <p:sldId id="276" r:id="rId9"/>
    <p:sldId id="277" r:id="rId10"/>
    <p:sldId id="278" r:id="rId11"/>
    <p:sldId id="279" r:id="rId12"/>
    <p:sldId id="280" r:id="rId13"/>
    <p:sldId id="264" r:id="rId14"/>
    <p:sldId id="270" r:id="rId15"/>
    <p:sldId id="269" r:id="rId16"/>
    <p:sldId id="271" r:id="rId17"/>
    <p:sldId id="266" r:id="rId18"/>
    <p:sldId id="261" r:id="rId19"/>
  </p:sldIdLst>
  <p:sldSz cx="9144000" cy="6858000" type="screen4x3"/>
  <p:notesSz cx="6805613" cy="9939338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00"/>
    <a:srgbClr val="000066"/>
    <a:srgbClr val="005A58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86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8990" cy="496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449" y="1"/>
            <a:ext cx="2950077" cy="496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12805F38-4608-4149-A755-F3DA840FB33C}" type="datetimeFigureOut">
              <a:rPr lang="zh-TW" altLang="en-US"/>
              <a:pPr>
                <a:defRPr/>
              </a:pPr>
              <a:t>2016/11/12</a:t>
            </a:fld>
            <a:endParaRPr lang="en-US" altLang="zh-TW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0864"/>
            <a:ext cx="2948990" cy="496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449" y="9440864"/>
            <a:ext cx="2950077" cy="4961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1AF413FB-B2AA-4D1D-B9E8-C71778127BC2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991829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54450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BCE122-69EA-4802-AC8D-056DCC979629}" type="datetimeFigureOut">
              <a:rPr lang="zh-TW" altLang="en-US" smtClean="0"/>
              <a:t>2016/11/12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3537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54450" y="9440863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038D9D-63A9-4BB8-9146-90746E3499F5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759696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38D9D-63A9-4BB8-9146-90746E3499F5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0713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38D9D-63A9-4BB8-9146-90746E3499F5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07133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38D9D-63A9-4BB8-9146-90746E3499F5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07133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38D9D-63A9-4BB8-9146-90746E3499F5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0713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38D9D-63A9-4BB8-9146-90746E3499F5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07133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38D9D-63A9-4BB8-9146-90746E3499F5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07133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38D9D-63A9-4BB8-9146-90746E3499F5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07133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038D9D-63A9-4BB8-9146-90746E3499F5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0713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/>
          <p:cNvSpPr txBox="1">
            <a:spLocks noChangeArrowheads="1"/>
          </p:cNvSpPr>
          <p:nvPr userDrawn="1"/>
        </p:nvSpPr>
        <p:spPr bwMode="auto">
          <a:xfrm>
            <a:off x="7235825" y="6237288"/>
            <a:ext cx="1368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9CB1A938-EA93-4511-AE8A-1C54F96FCB10}" type="slidenum">
              <a:rPr lang="zh-TW" altLang="en-US"/>
              <a:pPr algn="ctr">
                <a:spcBef>
                  <a:spcPct val="50000"/>
                </a:spcBef>
              </a:pPr>
              <a:t>‹#›</a:t>
            </a:fld>
            <a:endParaRPr lang="en-US" altLang="zh-TW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8613" y="2130425"/>
            <a:ext cx="7772400" cy="1470025"/>
          </a:xfrm>
        </p:spPr>
        <p:txBody>
          <a:bodyPr/>
          <a:lstStyle>
            <a:lvl1pPr>
              <a:defRPr sz="44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4292600"/>
            <a:ext cx="6400800" cy="1752600"/>
          </a:xfrm>
        </p:spPr>
        <p:txBody>
          <a:bodyPr/>
          <a:lstStyle>
            <a:lvl1pPr marL="0" indent="0">
              <a:buFontTx/>
              <a:buNone/>
              <a:defRPr sz="2400" b="1"/>
            </a:lvl1pPr>
          </a:lstStyle>
          <a:p>
            <a:r>
              <a:rPr lang="zh-TW" altLang="en-US"/>
              <a:t>按一下以編輯母片副標題樣式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38925" y="692150"/>
            <a:ext cx="2058988" cy="540067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692150"/>
            <a:ext cx="6029325" cy="540067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84313"/>
            <a:ext cx="4038600" cy="4608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4038600" cy="4608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692150"/>
            <a:ext cx="8229600" cy="63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4313"/>
            <a:ext cx="82296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0" name="Text Box 6"/>
          <p:cNvSpPr txBox="1">
            <a:spLocks noChangeArrowheads="1"/>
          </p:cNvSpPr>
          <p:nvPr userDrawn="1"/>
        </p:nvSpPr>
        <p:spPr bwMode="auto">
          <a:xfrm>
            <a:off x="7235825" y="6237288"/>
            <a:ext cx="13684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fld id="{6BD3A5AB-2FB3-4097-ACCF-55D67EF57053}" type="slidenum">
              <a:rPr lang="zh-TW" altLang="en-US"/>
              <a:pPr algn="ctr">
                <a:spcBef>
                  <a:spcPct val="50000"/>
                </a:spcBef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新細明體" charset="-12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新細明體" charset="-12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新細明體" charset="-12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nbinet.ncl.edu.tw/" TargetMode="External"/><Relationship Id="rId5" Type="http://schemas.openxmlformats.org/officeDocument/2006/relationships/hyperlink" Target="http://metacat.ntu.edu.tw/metacat2/app" TargetMode="External"/><Relationship Id="rId4" Type="http://schemas.openxmlformats.org/officeDocument/2006/relationships/hyperlink" Target="http://nscbooks.lib.ntu.edu.tw/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cad.ntnu.edu.tw/news/news.php?Sn=3919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lryang@most.gov.tw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636838"/>
            <a:ext cx="6842125" cy="2090737"/>
          </a:xfrm>
        </p:spPr>
        <p:txBody>
          <a:bodyPr/>
          <a:lstStyle/>
          <a:p>
            <a:pPr algn="ctr" eaLnBrk="1" hangingPunct="1"/>
            <a:r>
              <a:rPr lang="zh-TW" altLang="en-US" sz="4000" b="1" u="sng" dirty="0" smtClean="0">
                <a:solidFill>
                  <a:schemeClr val="tx1"/>
                </a:solidFill>
              </a:rPr>
              <a:t>研提科技</a:t>
            </a:r>
            <a:r>
              <a:rPr lang="zh-TW" altLang="en-US" sz="4000" b="1" u="sng" dirty="0">
                <a:solidFill>
                  <a:schemeClr val="tx1"/>
                </a:solidFill>
              </a:rPr>
              <a:t>部</a:t>
            </a:r>
            <a:r>
              <a:rPr lang="zh-TW" altLang="en-US" sz="4000" b="1" u="sng" dirty="0" smtClean="0">
                <a:solidFill>
                  <a:schemeClr val="tx1"/>
                </a:solidFill>
              </a:rPr>
              <a:t>計畫說明會</a:t>
            </a:r>
            <a:r>
              <a:rPr lang="zh-TW" altLang="en-US" sz="4000" b="1" dirty="0" smtClean="0">
                <a:solidFill>
                  <a:srgbClr val="000066"/>
                </a:solidFill>
              </a:rPr>
              <a:t/>
            </a:r>
            <a:br>
              <a:rPr lang="zh-TW" altLang="en-US" sz="4000" b="1" dirty="0" smtClean="0">
                <a:solidFill>
                  <a:srgbClr val="000066"/>
                </a:solidFill>
              </a:rPr>
            </a:br>
            <a:r>
              <a:rPr lang="zh-TW" altLang="en-US" sz="2000" b="1" dirty="0" smtClean="0"/>
              <a:t/>
            </a:r>
            <a:br>
              <a:rPr lang="zh-TW" altLang="en-US" sz="2000" b="1" dirty="0" smtClean="0"/>
            </a:br>
            <a:r>
              <a:rPr lang="zh-TW" altLang="en-US" sz="3600" b="1" dirty="0" smtClean="0">
                <a:solidFill>
                  <a:srgbClr val="000066"/>
                </a:solidFill>
              </a:rPr>
              <a:t>人文司</a:t>
            </a:r>
            <a:r>
              <a:rPr lang="zh-TW" altLang="zh-TW" sz="3600" b="1" dirty="0" smtClean="0">
                <a:solidFill>
                  <a:srgbClr val="000066"/>
                </a:solidFill>
              </a:rPr>
              <a:t>10</a:t>
            </a:r>
            <a:r>
              <a:rPr lang="en-US" altLang="zh-TW" sz="3600" b="1" dirty="0">
                <a:solidFill>
                  <a:srgbClr val="000066"/>
                </a:solidFill>
              </a:rPr>
              <a:t>6</a:t>
            </a:r>
            <a:r>
              <a:rPr lang="zh-TW" altLang="zh-TW" sz="3600" b="1" dirty="0" smtClean="0">
                <a:solidFill>
                  <a:srgbClr val="000066"/>
                </a:solidFill>
              </a:rPr>
              <a:t>年度</a:t>
            </a:r>
            <a:r>
              <a:rPr lang="zh-TW" altLang="en-US" sz="3600" b="1" dirty="0" smtClean="0">
                <a:solidFill>
                  <a:srgbClr val="000066"/>
                </a:solidFill>
              </a:rPr>
              <a:t>補助</a:t>
            </a:r>
            <a:r>
              <a:rPr lang="en-US" altLang="zh-TW" sz="3600" b="1" dirty="0" smtClean="0">
                <a:solidFill>
                  <a:srgbClr val="000066"/>
                </a:solidFill>
              </a:rPr>
              <a:t/>
            </a:r>
            <a:br>
              <a:rPr lang="en-US" altLang="zh-TW" sz="3600" b="1" dirty="0" smtClean="0">
                <a:solidFill>
                  <a:srgbClr val="000066"/>
                </a:solidFill>
              </a:rPr>
            </a:br>
            <a:r>
              <a:rPr lang="zh-TW" altLang="zh-TW" sz="3600" b="1" dirty="0" smtClean="0">
                <a:solidFill>
                  <a:srgbClr val="000066"/>
                </a:solidFill>
              </a:rPr>
              <a:t>人文及社會科學研究圖書計畫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5288" y="5229225"/>
            <a:ext cx="6400800" cy="1392238"/>
          </a:xfrm>
        </p:spPr>
        <p:txBody>
          <a:bodyPr/>
          <a:lstStyle/>
          <a:p>
            <a:pPr algn="ctr"/>
            <a:r>
              <a:rPr lang="zh-TW" altLang="zh-TW" b="0" dirty="0" smtClean="0"/>
              <a:t>研究發展處研究推動組</a:t>
            </a:r>
            <a:endParaRPr lang="zh-TW" altLang="en-US" b="0" dirty="0" smtClean="0"/>
          </a:p>
          <a:p>
            <a:pPr algn="ctr"/>
            <a:r>
              <a:rPr lang="zh-TW" altLang="en-US" b="0" dirty="0"/>
              <a:t>組員</a:t>
            </a:r>
            <a:r>
              <a:rPr lang="zh-TW" altLang="en-US" b="0" dirty="0" smtClean="0"/>
              <a:t>蘇</a:t>
            </a:r>
            <a:r>
              <a:rPr lang="zh-TW" altLang="en-US" b="0" dirty="0"/>
              <a:t>怡</a:t>
            </a:r>
            <a:r>
              <a:rPr lang="zh-TW" altLang="en-US" b="0" dirty="0" smtClean="0"/>
              <a:t>瑄</a:t>
            </a:r>
            <a:endParaRPr lang="en-US" altLang="zh-TW" b="0" dirty="0" smtClean="0"/>
          </a:p>
          <a:p>
            <a:pPr algn="ctr"/>
            <a:r>
              <a:rPr lang="zh-TW" altLang="en-US" b="0" dirty="0" smtClean="0"/>
              <a:t>1</a:t>
            </a:r>
            <a:r>
              <a:rPr lang="en-US" altLang="zh-TW" b="0" dirty="0" smtClean="0"/>
              <a:t>05</a:t>
            </a:r>
            <a:r>
              <a:rPr lang="zh-TW" altLang="zh-TW" b="0" dirty="0" smtClean="0"/>
              <a:t>年</a:t>
            </a:r>
            <a:r>
              <a:rPr lang="en-US" altLang="zh-TW" b="0" dirty="0" smtClean="0"/>
              <a:t>11</a:t>
            </a:r>
            <a:r>
              <a:rPr lang="zh-TW" altLang="zh-TW" b="0" dirty="0" smtClean="0"/>
              <a:t>月</a:t>
            </a:r>
            <a:r>
              <a:rPr lang="en-US" altLang="zh-TW" b="0" dirty="0" smtClean="0"/>
              <a:t>14</a:t>
            </a:r>
            <a:r>
              <a:rPr lang="zh-TW" altLang="zh-TW" b="0" dirty="0" smtClean="0"/>
              <a:t>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標題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35000"/>
          </a:xfrm>
        </p:spPr>
        <p:txBody>
          <a:bodyPr/>
          <a:lstStyle/>
          <a:p>
            <a:r>
              <a:rPr lang="zh-TW" altLang="en-US" dirty="0" smtClean="0"/>
              <a:t>三、</a:t>
            </a:r>
            <a:r>
              <a:rPr lang="en-US" altLang="zh-TW" dirty="0" smtClean="0"/>
              <a:t>106</a:t>
            </a:r>
            <a:r>
              <a:rPr lang="zh-TW" altLang="en-US" dirty="0" smtClean="0"/>
              <a:t>年度重點</a:t>
            </a:r>
            <a:r>
              <a:rPr lang="zh-TW" altLang="en-US" dirty="0" smtClean="0"/>
              <a:t>議題</a:t>
            </a:r>
            <a:endParaRPr lang="en-US" altLang="zh-TW" dirty="0" smtClean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317423"/>
              </p:ext>
            </p:extLst>
          </p:nvPr>
        </p:nvGraphicFramePr>
        <p:xfrm>
          <a:off x="611560" y="1268757"/>
          <a:ext cx="8136903" cy="503231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440160"/>
                <a:gridCol w="4968552"/>
                <a:gridCol w="1728191"/>
              </a:tblGrid>
              <a:tr h="3471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學門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議題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備註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b"/>
                </a:tc>
              </a:tr>
              <a:tr h="60587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法律學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全球化趨勢下的國際法與區域整合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0293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刑事制裁與執行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6280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現代社會中的經濟法與智慧財產權法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42838">
                <a:tc rowSpan="5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政治學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實驗與模擬政治學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90881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公共財政治理</a:t>
                      </a:r>
                      <a:r>
                        <a:rPr lang="en-US" sz="2400" kern="0" dirty="0">
                          <a:effectLst/>
                        </a:rPr>
                        <a:t/>
                      </a:r>
                      <a:br>
                        <a:rPr lang="en-US" sz="2400" kern="0" dirty="0">
                          <a:effectLst/>
                        </a:rPr>
                      </a:br>
                      <a:r>
                        <a:rPr lang="zh-TW" sz="2400" kern="0" dirty="0">
                          <a:effectLst/>
                        </a:rPr>
                        <a:t>（</a:t>
                      </a:r>
                      <a:r>
                        <a:rPr lang="en-US" sz="2400" kern="0" dirty="0">
                          <a:effectLst/>
                        </a:rPr>
                        <a:t>Public Finance Governance</a:t>
                      </a:r>
                      <a:r>
                        <a:rPr lang="zh-TW" sz="2400" kern="0" dirty="0">
                          <a:effectLst/>
                        </a:rPr>
                        <a:t>）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60587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經濟嚇阻以及經濟威逼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90881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全球共同議題治理</a:t>
                      </a:r>
                      <a:r>
                        <a:rPr lang="en-US" sz="2400" kern="0">
                          <a:effectLst/>
                        </a:rPr>
                        <a:t/>
                      </a:r>
                      <a:br>
                        <a:rPr lang="en-US" sz="2400" kern="0">
                          <a:effectLst/>
                        </a:rPr>
                      </a:br>
                      <a:r>
                        <a:rPr lang="zh-TW" sz="2400" kern="0">
                          <a:effectLst/>
                        </a:rPr>
                        <a:t>（</a:t>
                      </a:r>
                      <a:r>
                        <a:rPr lang="en-US" sz="2400" kern="0">
                          <a:effectLst/>
                        </a:rPr>
                        <a:t>Global Commons Governance</a:t>
                      </a:r>
                      <a:r>
                        <a:rPr lang="zh-TW" sz="2400" kern="0">
                          <a:effectLst/>
                        </a:rPr>
                        <a:t>）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1240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中國外交政策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84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標題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35000"/>
          </a:xfrm>
        </p:spPr>
        <p:txBody>
          <a:bodyPr/>
          <a:lstStyle/>
          <a:p>
            <a:r>
              <a:rPr lang="zh-TW" altLang="en-US" dirty="0" smtClean="0"/>
              <a:t>三、</a:t>
            </a:r>
            <a:r>
              <a:rPr lang="en-US" altLang="zh-TW" dirty="0" smtClean="0"/>
              <a:t>106</a:t>
            </a:r>
            <a:r>
              <a:rPr lang="zh-TW" altLang="en-US" dirty="0" smtClean="0"/>
              <a:t>年度重點</a:t>
            </a:r>
            <a:r>
              <a:rPr lang="zh-TW" altLang="en-US" dirty="0" smtClean="0"/>
              <a:t>議題</a:t>
            </a:r>
            <a:endParaRPr lang="en-US" altLang="zh-TW" dirty="0" smtClean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0221519"/>
              </p:ext>
            </p:extLst>
          </p:nvPr>
        </p:nvGraphicFramePr>
        <p:xfrm>
          <a:off x="467542" y="1196753"/>
          <a:ext cx="8424937" cy="5069048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584178"/>
                <a:gridCol w="4968552"/>
                <a:gridCol w="1872207"/>
              </a:tblGrid>
              <a:tr h="4151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學門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議題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備註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b"/>
                </a:tc>
              </a:tr>
              <a:tr h="484395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社會學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族群研究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9655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風險社會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6609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第三部門與福利服務</a:t>
                      </a:r>
                      <a:r>
                        <a:rPr lang="en-US" sz="2400" kern="0" dirty="0">
                          <a:effectLst/>
                        </a:rPr>
                        <a:t>(</a:t>
                      </a:r>
                      <a:r>
                        <a:rPr lang="zh-TW" sz="2400" kern="0" dirty="0">
                          <a:effectLst/>
                        </a:rPr>
                        <a:t>社工社福領域</a:t>
                      </a:r>
                      <a:r>
                        <a:rPr lang="en-US" sz="2400" kern="0" dirty="0">
                          <a:effectLst/>
                        </a:rPr>
                        <a:t>)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9612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發展社會學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2476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偏差與社會控制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93400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多元社會問題與社會工作處遇</a:t>
                      </a:r>
                      <a:r>
                        <a:rPr lang="en-US" sz="2400" kern="0">
                          <a:effectLst/>
                        </a:rPr>
                        <a:t>(</a:t>
                      </a:r>
                      <a:r>
                        <a:rPr lang="zh-TW" sz="2400" kern="0">
                          <a:effectLst/>
                        </a:rPr>
                        <a:t>社工社福領域</a:t>
                      </a:r>
                      <a:r>
                        <a:rPr lang="en-US" sz="2400" kern="0">
                          <a:effectLst/>
                        </a:rPr>
                        <a:t>)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9035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傳播學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族群與跨文化傳播研究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8078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傳播政策與法規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80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經濟學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實驗經濟學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8472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標題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35000"/>
          </a:xfrm>
        </p:spPr>
        <p:txBody>
          <a:bodyPr/>
          <a:lstStyle/>
          <a:p>
            <a:r>
              <a:rPr lang="zh-TW" altLang="en-US" dirty="0" smtClean="0"/>
              <a:t>三、</a:t>
            </a:r>
            <a:r>
              <a:rPr lang="en-US" altLang="zh-TW" dirty="0" smtClean="0"/>
              <a:t>106</a:t>
            </a:r>
            <a:r>
              <a:rPr lang="zh-TW" altLang="en-US" dirty="0" smtClean="0"/>
              <a:t>年度重點</a:t>
            </a:r>
            <a:r>
              <a:rPr lang="zh-TW" altLang="en-US" dirty="0" smtClean="0"/>
              <a:t>議題</a:t>
            </a:r>
            <a:endParaRPr lang="en-US" altLang="zh-TW" dirty="0" smtClean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204363"/>
              </p:ext>
            </p:extLst>
          </p:nvPr>
        </p:nvGraphicFramePr>
        <p:xfrm>
          <a:off x="467544" y="1124744"/>
          <a:ext cx="7992888" cy="5108178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512168"/>
                <a:gridCol w="4896544"/>
                <a:gridCol w="1584176"/>
              </a:tblGrid>
              <a:tr h="3287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學門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議題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備註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b"/>
                </a:tc>
              </a:tr>
              <a:tr h="49833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管理學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科技政策與管理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3204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創新與創業次領域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73870">
                <a:tc rowSpan="6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區域研究與地理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永續觀光發展與管理</a:t>
                      </a:r>
                      <a:r>
                        <a:rPr lang="en-US" sz="2400" kern="0" dirty="0">
                          <a:effectLst/>
                        </a:rPr>
                        <a:t>(</a:t>
                      </a:r>
                      <a:r>
                        <a:rPr lang="zh-TW" sz="2400" kern="0" dirty="0">
                          <a:effectLst/>
                        </a:rPr>
                        <a:t>休閒遊憩領域</a:t>
                      </a:r>
                      <a:r>
                        <a:rPr lang="en-US" sz="2400" kern="0" dirty="0">
                          <a:effectLst/>
                        </a:rPr>
                        <a:t>)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2852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景觀與健康</a:t>
                      </a:r>
                      <a:r>
                        <a:rPr lang="en-US" sz="2400" kern="0" dirty="0">
                          <a:effectLst/>
                        </a:rPr>
                        <a:t>(</a:t>
                      </a:r>
                      <a:r>
                        <a:rPr lang="zh-TW" sz="2400" kern="0" dirty="0">
                          <a:effectLst/>
                        </a:rPr>
                        <a:t>景觀學領域</a:t>
                      </a:r>
                      <a:r>
                        <a:rPr lang="en-US" sz="2400" kern="0" dirty="0">
                          <a:effectLst/>
                        </a:rPr>
                        <a:t>)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86080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生態系統服務面向之環境資源管理</a:t>
                      </a:r>
                      <a:r>
                        <a:rPr lang="en-US" sz="2400" kern="0">
                          <a:effectLst/>
                        </a:rPr>
                        <a:t>(</a:t>
                      </a:r>
                      <a:r>
                        <a:rPr lang="zh-TW" sz="2400" kern="0">
                          <a:effectLst/>
                        </a:rPr>
                        <a:t>環境與資源管理領域</a:t>
                      </a:r>
                      <a:r>
                        <a:rPr lang="en-US" sz="2400" kern="0">
                          <a:effectLst/>
                        </a:rPr>
                        <a:t>)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35340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本土地景研究</a:t>
                      </a:r>
                      <a:r>
                        <a:rPr lang="en-US" sz="2400" kern="0">
                          <a:effectLst/>
                        </a:rPr>
                        <a:t>(</a:t>
                      </a:r>
                      <a:r>
                        <a:rPr lang="zh-TW" sz="2400" kern="0">
                          <a:effectLst/>
                        </a:rPr>
                        <a:t>景觀學領域</a:t>
                      </a:r>
                      <a:r>
                        <a:rPr lang="en-US" sz="2400" kern="0">
                          <a:effectLst/>
                        </a:rPr>
                        <a:t>)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114773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建築史、都市史、地景史、聚落保存及歷史街區之再發展</a:t>
                      </a:r>
                      <a:r>
                        <a:rPr lang="en-US" sz="2400" kern="0">
                          <a:effectLst/>
                        </a:rPr>
                        <a:t>(</a:t>
                      </a:r>
                      <a:r>
                        <a:rPr lang="zh-TW" sz="2400" kern="0">
                          <a:effectLst/>
                        </a:rPr>
                        <a:t>建築與都市設計領域</a:t>
                      </a:r>
                      <a:r>
                        <a:rPr lang="en-US" sz="2400" kern="0">
                          <a:effectLst/>
                        </a:rPr>
                        <a:t>)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28693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環境設計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043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四、申請</a:t>
            </a:r>
            <a:r>
              <a:rPr lang="zh-TW" altLang="en-US" dirty="0" smtClean="0"/>
              <a:t>注意事項</a:t>
            </a:r>
            <a:r>
              <a:rPr lang="en-US" altLang="zh-TW" dirty="0" smtClean="0"/>
              <a:t>(1/3)</a:t>
            </a:r>
            <a:endParaRPr lang="en-US" altLang="zh-TW" dirty="0" smtClean="0"/>
          </a:p>
        </p:txBody>
      </p:sp>
      <p:sp>
        <p:nvSpPr>
          <p:cNvPr id="6147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zh-TW" altLang="en-US" sz="2800" dirty="0" smtClean="0"/>
              <a:t>計畫內容應就</a:t>
            </a:r>
            <a:r>
              <a:rPr lang="zh-TW" altLang="en-US" sz="2800" u="sng" dirty="0" smtClean="0">
                <a:solidFill>
                  <a:srgbClr val="0000CC"/>
                </a:solidFill>
              </a:rPr>
              <a:t>審查重點</a:t>
            </a:r>
            <a:r>
              <a:rPr lang="zh-TW" altLang="en-US" sz="2800" dirty="0" smtClean="0"/>
              <a:t>逐項填寫。</a:t>
            </a:r>
          </a:p>
          <a:p>
            <a:pPr>
              <a:buFontTx/>
              <a:buNone/>
            </a:pPr>
            <a:r>
              <a:rPr lang="en-US" altLang="zh-TW" sz="2400" dirty="0" smtClean="0"/>
              <a:t>    </a:t>
            </a:r>
          </a:p>
          <a:p>
            <a:pPr>
              <a:buFontTx/>
              <a:buNone/>
            </a:pPr>
            <a:r>
              <a:rPr lang="en-US" altLang="zh-TW" sz="2400" dirty="0" smtClean="0"/>
              <a:t>    </a:t>
            </a:r>
            <a:r>
              <a:rPr lang="en-US" altLang="zh-TW" sz="2000" dirty="0" smtClean="0"/>
              <a:t>※</a:t>
            </a:r>
            <a:r>
              <a:rPr lang="zh-TW" altLang="en-US" sz="2000" b="1" dirty="0" smtClean="0"/>
              <a:t>審查重點</a:t>
            </a:r>
            <a:r>
              <a:rPr lang="zh-TW" altLang="en-US" sz="2000" dirty="0" smtClean="0"/>
              <a:t>（作業要點</a:t>
            </a:r>
            <a:r>
              <a:rPr lang="en-US" altLang="zh-TW" sz="2000" dirty="0" smtClean="0"/>
              <a:t>§8</a:t>
            </a:r>
            <a:r>
              <a:rPr lang="zh-TW" altLang="en-US" sz="2000" dirty="0" smtClean="0"/>
              <a:t>）</a:t>
            </a:r>
          </a:p>
          <a:p>
            <a:pPr lvl="1">
              <a:buFontTx/>
              <a:buBlip>
                <a:blip r:embed="rId3"/>
              </a:buBlip>
            </a:pPr>
            <a:r>
              <a:rPr lang="en-US" altLang="zh-TW" sz="1900" dirty="0" smtClean="0">
                <a:ea typeface="標楷體" pitchFamily="65" charset="-120"/>
              </a:rPr>
              <a:t>1.</a:t>
            </a:r>
            <a:r>
              <a:rPr lang="zh-TW" altLang="en-US" sz="1900" dirty="0" smtClean="0">
                <a:ea typeface="標楷體" pitchFamily="65" charset="-120"/>
              </a:rPr>
              <a:t>規劃之研究圖書所具之典藏價值</a:t>
            </a:r>
          </a:p>
          <a:p>
            <a:pPr lvl="1">
              <a:buFontTx/>
              <a:buBlip>
                <a:blip r:embed="rId3"/>
              </a:buBlip>
            </a:pPr>
            <a:r>
              <a:rPr lang="en-US" altLang="zh-TW" sz="1900" dirty="0" smtClean="0">
                <a:ea typeface="標楷體" pitchFamily="65" charset="-120"/>
              </a:rPr>
              <a:t>2.</a:t>
            </a:r>
            <a:r>
              <a:rPr lang="zh-TW" altLang="en-US" sz="1900" dirty="0" smtClean="0">
                <a:ea typeface="標楷體" pitchFamily="65" charset="-120"/>
              </a:rPr>
              <a:t>規劃之典藏特色與國內需求情形之配合性</a:t>
            </a:r>
          </a:p>
          <a:p>
            <a:pPr lvl="1">
              <a:buFontTx/>
              <a:buBlip>
                <a:blip r:embed="rId3"/>
              </a:buBlip>
            </a:pPr>
            <a:r>
              <a:rPr lang="en-US" altLang="zh-TW" sz="1900" dirty="0" smtClean="0">
                <a:ea typeface="標楷體" pitchFamily="65" charset="-120"/>
              </a:rPr>
              <a:t>3.</a:t>
            </a:r>
            <a:r>
              <a:rPr lang="zh-TW" altLang="en-US" sz="1900" dirty="0" smtClean="0">
                <a:ea typeface="標楷體" pitchFamily="65" charset="-120"/>
              </a:rPr>
              <a:t>圖書典藏所要達成之指標是否明確與適當</a:t>
            </a:r>
          </a:p>
          <a:p>
            <a:pPr lvl="1">
              <a:buFontTx/>
              <a:buBlip>
                <a:blip r:embed="rId3"/>
              </a:buBlip>
            </a:pPr>
            <a:r>
              <a:rPr lang="en-US" altLang="zh-TW" sz="1900" dirty="0" smtClean="0">
                <a:ea typeface="標楷體" pitchFamily="65" charset="-120"/>
              </a:rPr>
              <a:t>4.</a:t>
            </a:r>
            <a:r>
              <a:rPr lang="zh-TW" altLang="en-US" sz="1900" dirty="0" smtClean="0">
                <a:ea typeface="標楷體" pitchFamily="65" charset="-120"/>
              </a:rPr>
              <a:t>申請機構重點研究方向、師資結構、碩博士生之培育規劃方向等</a:t>
            </a:r>
          </a:p>
          <a:p>
            <a:pPr lvl="1">
              <a:buFontTx/>
              <a:buBlip>
                <a:blip r:embed="rId3"/>
              </a:buBlip>
            </a:pPr>
            <a:r>
              <a:rPr lang="en-US" altLang="zh-TW" sz="1900" dirty="0" smtClean="0">
                <a:ea typeface="標楷體" pitchFamily="65" charset="-120"/>
              </a:rPr>
              <a:t>5.</a:t>
            </a:r>
            <a:r>
              <a:rPr lang="zh-TW" altLang="en-US" sz="1900" dirty="0" smtClean="0">
                <a:ea typeface="標楷體" pitchFamily="65" charset="-120"/>
              </a:rPr>
              <a:t>本計畫購置之圖書後續經營與推廣服務之規劃</a:t>
            </a:r>
          </a:p>
          <a:p>
            <a:pPr lvl="1">
              <a:buFontTx/>
              <a:buBlip>
                <a:blip r:embed="rId3"/>
              </a:buBlip>
            </a:pPr>
            <a:r>
              <a:rPr lang="en-US" altLang="zh-TW" sz="1900" dirty="0" smtClean="0">
                <a:ea typeface="標楷體" pitchFamily="65" charset="-120"/>
              </a:rPr>
              <a:t>6.</a:t>
            </a:r>
            <a:r>
              <a:rPr lang="zh-TW" altLang="en-US" sz="1900" dirty="0" smtClean="0">
                <a:ea typeface="標楷體" pitchFamily="65" charset="-120"/>
              </a:rPr>
              <a:t>促進資源流通與共享之規劃</a:t>
            </a:r>
          </a:p>
          <a:p>
            <a:pPr lvl="1">
              <a:buFontTx/>
              <a:buBlip>
                <a:blip r:embed="rId3"/>
              </a:buBlip>
            </a:pPr>
            <a:r>
              <a:rPr lang="en-US" altLang="zh-TW" sz="1900" dirty="0" smtClean="0">
                <a:ea typeface="標楷體" pitchFamily="65" charset="-120"/>
              </a:rPr>
              <a:t>7.</a:t>
            </a:r>
            <a:r>
              <a:rPr lang="zh-TW" altLang="en-US" sz="1900" dirty="0" smtClean="0">
                <a:ea typeface="標楷體" pitchFamily="65" charset="-120"/>
              </a:rPr>
              <a:t>申請機構擬提供本專案計畫所需之行政支援配合措施、軟硬體設備支援、研究圖書購置配合經費情形之承諾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標題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TW" altLang="en-US" dirty="0" smtClean="0"/>
              <a:t>四、申請注意事項</a:t>
            </a:r>
            <a:r>
              <a:rPr lang="en-US" altLang="zh-TW" dirty="0" smtClean="0"/>
              <a:t>(2/3)</a:t>
            </a:r>
          </a:p>
        </p:txBody>
      </p:sp>
      <p:sp>
        <p:nvSpPr>
          <p:cNvPr id="25603" name="內容版面配置區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zh-TW" altLang="en-US" sz="2600" dirty="0" smtClean="0"/>
              <a:t>計畫規劃時應先成立</a:t>
            </a:r>
            <a:r>
              <a:rPr lang="zh-TW" altLang="en-US" sz="2600" dirty="0" smtClean="0">
                <a:solidFill>
                  <a:srgbClr val="0000CC"/>
                </a:solidFill>
              </a:rPr>
              <a:t>圖書典藏</a:t>
            </a:r>
            <a:r>
              <a:rPr lang="zh-TW" altLang="en-US" sz="2600" dirty="0" smtClean="0">
                <a:solidFill>
                  <a:srgbClr val="0000CC"/>
                </a:solidFill>
              </a:rPr>
              <a:t>規劃</a:t>
            </a:r>
            <a:r>
              <a:rPr lang="zh-TW" altLang="en-US" sz="2600" dirty="0">
                <a:solidFill>
                  <a:srgbClr val="0000CC"/>
                </a:solidFill>
              </a:rPr>
              <a:t>諮議</a:t>
            </a:r>
            <a:r>
              <a:rPr lang="zh-TW" altLang="en-US" sz="2600" dirty="0" smtClean="0">
                <a:solidFill>
                  <a:srgbClr val="0000CC"/>
                </a:solidFill>
              </a:rPr>
              <a:t>會</a:t>
            </a:r>
            <a:r>
              <a:rPr lang="zh-TW" altLang="en-US" sz="2600" dirty="0" smtClean="0"/>
              <a:t>，以諮詢研究圖書購置規劃方向與內容，</a:t>
            </a:r>
            <a:r>
              <a:rPr lang="zh-TW" altLang="en-US" sz="2600" dirty="0" smtClean="0">
                <a:solidFill>
                  <a:srgbClr val="0000CC"/>
                </a:solidFill>
              </a:rPr>
              <a:t>委員名單</a:t>
            </a:r>
            <a:r>
              <a:rPr lang="zh-TW" altLang="en-US" sz="2600" dirty="0" smtClean="0"/>
              <a:t>應列於計畫書中。</a:t>
            </a:r>
          </a:p>
          <a:p>
            <a:pPr>
              <a:buFontTx/>
              <a:buBlip>
                <a:blip r:embed="rId2"/>
              </a:buBlip>
            </a:pPr>
            <a:r>
              <a:rPr lang="zh-TW" altLang="en-US" sz="2600" dirty="0" smtClean="0"/>
              <a:t>計畫主持人如非申請機構校</a:t>
            </a:r>
            <a:r>
              <a:rPr lang="en-US" altLang="zh-TW" sz="2600" dirty="0" smtClean="0"/>
              <a:t>(</a:t>
            </a:r>
            <a:r>
              <a:rPr lang="zh-TW" altLang="en-US" sz="2600" dirty="0" smtClean="0"/>
              <a:t>院</a:t>
            </a:r>
            <a:r>
              <a:rPr lang="en-US" altLang="zh-TW" sz="2600" dirty="0" smtClean="0"/>
              <a:t>)</a:t>
            </a:r>
            <a:r>
              <a:rPr lang="zh-TW" altLang="en-US" sz="2600" dirty="0" smtClean="0"/>
              <a:t>級</a:t>
            </a:r>
            <a:r>
              <a:rPr lang="zh-TW" altLang="en-US" sz="2600" dirty="0" smtClean="0">
                <a:solidFill>
                  <a:srgbClr val="0000CC"/>
                </a:solidFill>
              </a:rPr>
              <a:t>圖書館館長</a:t>
            </a:r>
            <a:r>
              <a:rPr lang="zh-TW" altLang="en-US" sz="2600" dirty="0" smtClean="0"/>
              <a:t>，該計畫應將該校</a:t>
            </a:r>
            <a:r>
              <a:rPr lang="en-US" altLang="zh-TW" sz="2600" dirty="0" smtClean="0"/>
              <a:t>(</a:t>
            </a:r>
            <a:r>
              <a:rPr lang="zh-TW" altLang="en-US" sz="2600" dirty="0" smtClean="0"/>
              <a:t>院</a:t>
            </a:r>
            <a:r>
              <a:rPr lang="en-US" altLang="zh-TW" sz="2600" dirty="0" smtClean="0"/>
              <a:t>)</a:t>
            </a:r>
            <a:r>
              <a:rPr lang="zh-TW" altLang="en-US" sz="2600" dirty="0" smtClean="0"/>
              <a:t>級圖書館館長列為</a:t>
            </a:r>
            <a:r>
              <a:rPr lang="zh-TW" altLang="en-US" sz="2600" dirty="0" smtClean="0">
                <a:solidFill>
                  <a:srgbClr val="0000CC"/>
                </a:solidFill>
              </a:rPr>
              <a:t>共同主持人之一</a:t>
            </a:r>
            <a:r>
              <a:rPr lang="zh-TW" altLang="en-US" sz="2600" dirty="0" smtClean="0"/>
              <a:t>。</a:t>
            </a:r>
          </a:p>
          <a:p>
            <a:pPr>
              <a:buFontTx/>
              <a:buBlip>
                <a:blip r:embed="rId2"/>
              </a:buBlip>
            </a:pPr>
            <a:r>
              <a:rPr lang="zh-TW" altLang="en-US" sz="2600" dirty="0" smtClean="0"/>
              <a:t>規劃之研究圖書設備除避免與申請機構現有館藏重複外，亦應</a:t>
            </a:r>
            <a:r>
              <a:rPr lang="zh-TW" altLang="en-US" sz="2600" dirty="0" smtClean="0">
                <a:solidFill>
                  <a:srgbClr val="FF0000"/>
                </a:solidFill>
              </a:rPr>
              <a:t>查詢國內館藏情形，以降低與國內現有館藏重複之比率</a:t>
            </a:r>
            <a:r>
              <a:rPr lang="en-US" altLang="zh-TW" sz="2600" dirty="0" smtClean="0">
                <a:solidFill>
                  <a:srgbClr val="0000CC"/>
                </a:solidFill>
                <a:latin typeface="標楷體" pitchFamily="65" charset="-120"/>
              </a:rPr>
              <a:t>(</a:t>
            </a:r>
            <a:r>
              <a:rPr lang="zh-TW" altLang="en-US" sz="2600" dirty="0" smtClean="0">
                <a:solidFill>
                  <a:srgbClr val="0000CC"/>
                </a:solidFill>
                <a:latin typeface="標楷體" pitchFamily="65" charset="-120"/>
              </a:rPr>
              <a:t>與國內重複之複本</a:t>
            </a:r>
            <a:r>
              <a:rPr lang="zh-TW" altLang="en-US" sz="2600" b="1" u="sng" dirty="0" smtClean="0">
                <a:solidFill>
                  <a:srgbClr val="0000CC"/>
                </a:solidFill>
                <a:latin typeface="標楷體" pitchFamily="65" charset="-120"/>
              </a:rPr>
              <a:t>比率不得高於</a:t>
            </a:r>
            <a:r>
              <a:rPr lang="en-US" altLang="zh-TW" sz="2600" b="1" u="sng" dirty="0" smtClean="0">
                <a:solidFill>
                  <a:srgbClr val="0000CC"/>
                </a:solidFill>
                <a:latin typeface="標楷體" pitchFamily="65" charset="-120"/>
              </a:rPr>
              <a:t>30</a:t>
            </a:r>
            <a:r>
              <a:rPr lang="zh-TW" altLang="en-US" sz="2600" b="1" u="sng" dirty="0" smtClean="0">
                <a:solidFill>
                  <a:srgbClr val="0000CC"/>
                </a:solidFill>
                <a:latin typeface="標楷體" pitchFamily="65" charset="-120"/>
              </a:rPr>
              <a:t>％</a:t>
            </a:r>
            <a:r>
              <a:rPr lang="en-US" altLang="zh-TW" sz="2600" dirty="0" smtClean="0">
                <a:solidFill>
                  <a:srgbClr val="0000CC"/>
                </a:solidFill>
                <a:latin typeface="標楷體" pitchFamily="65" charset="-120"/>
              </a:rPr>
              <a:t>)</a:t>
            </a:r>
            <a:r>
              <a:rPr lang="zh-TW" altLang="en-US" sz="2600" dirty="0" smtClean="0"/>
              <a:t>。查詢結果應於申請書內具體描述。</a:t>
            </a:r>
          </a:p>
          <a:p>
            <a:pPr lvl="1">
              <a:buFontTx/>
              <a:buBlip>
                <a:blip r:embed="rId3"/>
              </a:buBlip>
            </a:pPr>
            <a:r>
              <a:rPr lang="zh-TW" altLang="en-US" sz="1900" dirty="0">
                <a:ea typeface="標楷體" pitchFamily="65" charset="-120"/>
              </a:rPr>
              <a:t>科技部</a:t>
            </a:r>
            <a:r>
              <a:rPr lang="zh-TW" altLang="en-US" sz="1900" dirty="0" smtClean="0">
                <a:ea typeface="標楷體" pitchFamily="65" charset="-120"/>
              </a:rPr>
              <a:t>提供複本查詢網址：</a:t>
            </a:r>
            <a:r>
              <a:rPr lang="en-US" altLang="zh-TW" sz="1900" dirty="0">
                <a:ea typeface="新細明體" pitchFamily="18" charset="-120"/>
                <a:hlinkClick r:id="rId4"/>
              </a:rPr>
              <a:t>http://</a:t>
            </a:r>
            <a:r>
              <a:rPr lang="en-US" altLang="zh-TW" sz="1900" dirty="0" smtClean="0">
                <a:ea typeface="新細明體" pitchFamily="18" charset="-120"/>
                <a:hlinkClick r:id="rId4"/>
              </a:rPr>
              <a:t>nscbooks.lib.ntu.edu.tw</a:t>
            </a:r>
            <a:endParaRPr lang="en-US" altLang="zh-TW" sz="1900" dirty="0" smtClean="0">
              <a:ea typeface="新細明體" pitchFamily="18" charset="-120"/>
            </a:endParaRPr>
          </a:p>
          <a:p>
            <a:pPr>
              <a:buFontTx/>
              <a:buNone/>
            </a:pPr>
            <a:r>
              <a:rPr lang="en-US" altLang="zh-TW" sz="1900" dirty="0" smtClean="0"/>
              <a:t>                                                       </a:t>
            </a:r>
            <a:r>
              <a:rPr lang="en-US" altLang="zh-TW" sz="1900" dirty="0">
                <a:hlinkClick r:id="rId5"/>
              </a:rPr>
              <a:t>http://</a:t>
            </a:r>
            <a:r>
              <a:rPr lang="en-US" altLang="zh-TW" sz="1900" dirty="0" smtClean="0">
                <a:hlinkClick r:id="rId5"/>
              </a:rPr>
              <a:t>metacat.ntu.edu.tw/metacat2/app</a:t>
            </a:r>
            <a:endParaRPr lang="en-US" altLang="zh-TW" sz="1900" dirty="0" smtClean="0"/>
          </a:p>
          <a:p>
            <a:pPr>
              <a:buFontTx/>
              <a:buNone/>
            </a:pPr>
            <a:r>
              <a:rPr lang="en-US" altLang="zh-TW" sz="1900" dirty="0" smtClean="0"/>
              <a:t>                                                       </a:t>
            </a:r>
            <a:r>
              <a:rPr lang="en-US" altLang="zh-TW" sz="1900" dirty="0">
                <a:hlinkClick r:id="rId6"/>
              </a:rPr>
              <a:t>http://nbinet.ncl.edu.tw</a:t>
            </a:r>
            <a:r>
              <a:rPr lang="en-US" altLang="zh-TW" sz="1900" dirty="0" smtClean="0">
                <a:hlinkClick r:id="rId6"/>
              </a:rPr>
              <a:t>/</a:t>
            </a:r>
            <a:endParaRPr lang="en-US" altLang="zh-TW" sz="1900" dirty="0" smtClean="0"/>
          </a:p>
          <a:p>
            <a:pPr>
              <a:buFontTx/>
              <a:buNone/>
            </a:pPr>
            <a:endParaRPr lang="zh-TW" altLang="en-US" sz="19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標題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TW" altLang="en-US" smtClean="0"/>
              <a:t>四、申請注意事項</a:t>
            </a:r>
            <a:r>
              <a:rPr lang="en-US" altLang="zh-TW" smtClean="0"/>
              <a:t>(3/3)</a:t>
            </a:r>
          </a:p>
        </p:txBody>
      </p:sp>
      <p:sp>
        <p:nvSpPr>
          <p:cNvPr id="24579" name="內容版面配置區 2"/>
          <p:cNvSpPr>
            <a:spLocks noGrp="1"/>
          </p:cNvSpPr>
          <p:nvPr>
            <p:ph idx="4294967295"/>
          </p:nvPr>
        </p:nvSpPr>
        <p:spPr>
          <a:xfrm>
            <a:off x="468313" y="1484313"/>
            <a:ext cx="8229600" cy="4608512"/>
          </a:xfrm>
        </p:spPr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zh-TW" altLang="en-US" sz="2600" dirty="0" smtClean="0"/>
              <a:t>計畫應敘明申請機構現有圖書館藏情形，列出第一年擬採購之詳細書單，及逐年採購重點。</a:t>
            </a:r>
          </a:p>
          <a:p>
            <a:pPr>
              <a:buFontTx/>
              <a:buBlip>
                <a:blip r:embed="rId2"/>
              </a:buBlip>
            </a:pPr>
            <a:r>
              <a:rPr lang="zh-TW" altLang="en-US" sz="2600" dirty="0" smtClean="0"/>
              <a:t>計畫之執行期限至多三年</a:t>
            </a:r>
            <a:r>
              <a:rPr lang="zh-TW" altLang="en-US" sz="2600" dirty="0"/>
              <a:t>，</a:t>
            </a:r>
            <a:r>
              <a:rPr lang="zh-TW" altLang="en-US" sz="2600" dirty="0">
                <a:solidFill>
                  <a:srgbClr val="FF0000"/>
                </a:solidFill>
              </a:rPr>
              <a:t>每項議題請依備註欄之公告執行年期提出</a:t>
            </a:r>
            <a:r>
              <a:rPr lang="zh-TW" altLang="en-US" sz="2600" dirty="0" smtClean="0">
                <a:solidFill>
                  <a:srgbClr val="FF0000"/>
                </a:solidFill>
              </a:rPr>
              <a:t>規劃</a:t>
            </a:r>
            <a:r>
              <a:rPr lang="zh-TW" altLang="en-US" sz="2600" dirty="0" smtClean="0"/>
              <a:t>，</a:t>
            </a:r>
            <a:r>
              <a:rPr lang="zh-TW" altLang="en-US" sz="2600" dirty="0" smtClean="0">
                <a:solidFill>
                  <a:srgbClr val="0000CC"/>
                </a:solidFill>
              </a:rPr>
              <a:t>執行期限自</a:t>
            </a:r>
            <a:r>
              <a:rPr lang="en-US" altLang="zh-TW" sz="2600" dirty="0" smtClean="0">
                <a:solidFill>
                  <a:srgbClr val="0000CC"/>
                </a:solidFill>
              </a:rPr>
              <a:t>106</a:t>
            </a:r>
            <a:r>
              <a:rPr lang="zh-TW" altLang="en-US" sz="2600" dirty="0" smtClean="0">
                <a:solidFill>
                  <a:srgbClr val="0000CC"/>
                </a:solidFill>
              </a:rPr>
              <a:t>年</a:t>
            </a:r>
            <a:r>
              <a:rPr lang="en-US" altLang="zh-TW" sz="2600" dirty="0" smtClean="0">
                <a:solidFill>
                  <a:srgbClr val="0000CC"/>
                </a:solidFill>
              </a:rPr>
              <a:t>6</a:t>
            </a:r>
            <a:r>
              <a:rPr lang="zh-TW" altLang="en-US" sz="2600" dirty="0" smtClean="0">
                <a:solidFill>
                  <a:srgbClr val="0000CC"/>
                </a:solidFill>
              </a:rPr>
              <a:t>月</a:t>
            </a:r>
            <a:r>
              <a:rPr lang="en-US" altLang="zh-TW" sz="2600" dirty="0" smtClean="0">
                <a:solidFill>
                  <a:srgbClr val="0000CC"/>
                </a:solidFill>
              </a:rPr>
              <a:t>1</a:t>
            </a:r>
            <a:r>
              <a:rPr lang="zh-TW" altLang="en-US" sz="2600" dirty="0" smtClean="0">
                <a:solidFill>
                  <a:srgbClr val="0000CC"/>
                </a:solidFill>
              </a:rPr>
              <a:t>日起</a:t>
            </a:r>
            <a:r>
              <a:rPr lang="zh-TW" altLang="en-US" sz="2600" dirty="0" smtClean="0"/>
              <a:t>。</a:t>
            </a:r>
            <a:endParaRPr lang="en-US" altLang="zh-TW" sz="2600" dirty="0" smtClean="0"/>
          </a:p>
          <a:p>
            <a:pPr>
              <a:buFontTx/>
              <a:buBlip>
                <a:blip r:embed="rId2"/>
              </a:buBlip>
            </a:pPr>
            <a:r>
              <a:rPr lang="zh-TW" altLang="en-US" sz="2600" dirty="0" smtClean="0"/>
              <a:t>本計畫不列入</a:t>
            </a:r>
            <a:r>
              <a:rPr lang="zh-TW" altLang="en-US" sz="2600" dirty="0"/>
              <a:t>科技部</a:t>
            </a:r>
            <a:r>
              <a:rPr lang="zh-TW" altLang="en-US" sz="2600" dirty="0" smtClean="0"/>
              <a:t>一般專題研究計畫件數計算。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五、經費補助原則</a:t>
            </a:r>
          </a:p>
        </p:txBody>
      </p:sp>
      <p:sp>
        <p:nvSpPr>
          <p:cNvPr id="26628" name="內容版面配置區 2"/>
          <p:cNvSpPr>
            <a:spLocks/>
          </p:cNvSpPr>
          <p:nvPr/>
        </p:nvSpPr>
        <p:spPr bwMode="auto">
          <a:xfrm>
            <a:off x="468313" y="1484313"/>
            <a:ext cx="822960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zh-TW" altLang="en-US" sz="2600" dirty="0">
                <a:ea typeface="標楷體" pitchFamily="65" charset="-120"/>
              </a:rPr>
              <a:t>同一公告之重點議題只擇優補助乙案。</a:t>
            </a:r>
          </a:p>
          <a:p>
            <a:pPr marL="342900" indent="-342900" eaLnBrk="0" hangingPunct="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zh-TW" altLang="en-US" sz="2600" dirty="0">
                <a:ea typeface="標楷體" pitchFamily="65" charset="-120"/>
              </a:rPr>
              <a:t>每一議題</a:t>
            </a:r>
            <a:r>
              <a:rPr lang="zh-TW" altLang="en-US" sz="2600" u="sng" dirty="0">
                <a:solidFill>
                  <a:srgbClr val="0000CC"/>
                </a:solidFill>
                <a:ea typeface="標楷體" pitchFamily="65" charset="-120"/>
              </a:rPr>
              <a:t>每年</a:t>
            </a:r>
            <a:r>
              <a:rPr lang="zh-TW" altLang="en-US" sz="2600" dirty="0">
                <a:ea typeface="標楷體" pitchFamily="65" charset="-120"/>
              </a:rPr>
              <a:t>補助經費以</a:t>
            </a:r>
            <a:r>
              <a:rPr lang="en-US" altLang="zh-TW" sz="2600" u="sng" dirty="0">
                <a:solidFill>
                  <a:srgbClr val="0000CC"/>
                </a:solidFill>
                <a:ea typeface="標楷體" pitchFamily="65" charset="-120"/>
              </a:rPr>
              <a:t>300</a:t>
            </a:r>
            <a:r>
              <a:rPr lang="zh-TW" altLang="en-US" sz="2600" u="sng" dirty="0">
                <a:solidFill>
                  <a:srgbClr val="0000CC"/>
                </a:solidFill>
                <a:ea typeface="標楷體" pitchFamily="65" charset="-120"/>
              </a:rPr>
              <a:t>萬元</a:t>
            </a:r>
            <a:r>
              <a:rPr lang="zh-TW" altLang="en-US" sz="2600" dirty="0">
                <a:ea typeface="標楷體" pitchFamily="65" charset="-120"/>
              </a:rPr>
              <a:t>為</a:t>
            </a:r>
            <a:r>
              <a:rPr lang="zh-TW" altLang="en-US" sz="2600" dirty="0" smtClean="0">
                <a:ea typeface="標楷體" pitchFamily="65" charset="-120"/>
              </a:rPr>
              <a:t>上限；本計畫可補助一年期或多年期</a:t>
            </a:r>
            <a:r>
              <a:rPr lang="en-US" altLang="zh-TW" sz="2600" dirty="0" smtClean="0">
                <a:ea typeface="標楷體" pitchFamily="65" charset="-120"/>
              </a:rPr>
              <a:t>(</a:t>
            </a:r>
            <a:r>
              <a:rPr lang="zh-TW" altLang="en-US" sz="2600" dirty="0" smtClean="0">
                <a:ea typeface="標楷體" pitchFamily="65" charset="-120"/>
              </a:rPr>
              <a:t>至多三年</a:t>
            </a:r>
            <a:r>
              <a:rPr lang="en-US" altLang="zh-TW" sz="2600" dirty="0" smtClean="0">
                <a:ea typeface="標楷體" pitchFamily="65" charset="-120"/>
              </a:rPr>
              <a:t>)</a:t>
            </a:r>
            <a:r>
              <a:rPr lang="zh-TW" altLang="en-US" sz="2600" dirty="0" smtClean="0">
                <a:ea typeface="標楷體" pitchFamily="65" charset="-120"/>
              </a:rPr>
              <a:t>，惟計畫總經費補助</a:t>
            </a:r>
            <a:r>
              <a:rPr lang="en-US" altLang="zh-TW" sz="2600" dirty="0" smtClean="0">
                <a:ea typeface="標楷體" pitchFamily="65" charset="-120"/>
              </a:rPr>
              <a:t>(</a:t>
            </a:r>
            <a:r>
              <a:rPr lang="zh-TW" altLang="en-US" sz="2600" dirty="0" smtClean="0">
                <a:ea typeface="標楷體" pitchFamily="65" charset="-120"/>
              </a:rPr>
              <a:t>不含管理費部分</a:t>
            </a:r>
            <a:r>
              <a:rPr lang="en-US" altLang="zh-TW" sz="2600" dirty="0" smtClean="0">
                <a:ea typeface="標楷體" pitchFamily="65" charset="-120"/>
              </a:rPr>
              <a:t>)</a:t>
            </a:r>
            <a:r>
              <a:rPr lang="zh-TW" altLang="en-US" sz="2600" dirty="0" smtClean="0">
                <a:ea typeface="標楷體" pitchFamily="65" charset="-120"/>
              </a:rPr>
              <a:t>合計以新台幣</a:t>
            </a:r>
            <a:r>
              <a:rPr lang="en-US" altLang="zh-TW" sz="2600" dirty="0" smtClean="0">
                <a:ea typeface="標楷體" pitchFamily="65" charset="-120"/>
              </a:rPr>
              <a:t>900</a:t>
            </a:r>
            <a:r>
              <a:rPr lang="zh-TW" altLang="en-US" sz="2600" dirty="0" smtClean="0">
                <a:ea typeface="標楷體" pitchFamily="65" charset="-120"/>
              </a:rPr>
              <a:t>萬元為核定上限。</a:t>
            </a:r>
            <a:endParaRPr lang="zh-TW" altLang="en-US" sz="2600" dirty="0">
              <a:ea typeface="標楷體" pitchFamily="65" charset="-120"/>
            </a:endParaRPr>
          </a:p>
          <a:p>
            <a:pPr marL="342900" indent="-342900" eaLnBrk="0" hangingPunct="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zh-TW" altLang="en-US" sz="2600" dirty="0">
                <a:ea typeface="標楷體" pitchFamily="65" charset="-120"/>
              </a:rPr>
              <a:t>業務費：本案因需請校方圖書館協助支援部份，可於業務費編列</a:t>
            </a:r>
            <a:r>
              <a:rPr lang="en-US" altLang="zh-TW" sz="2600" dirty="0">
                <a:ea typeface="標楷體" pitchFamily="65" charset="-120"/>
              </a:rPr>
              <a:t>『</a:t>
            </a:r>
            <a:r>
              <a:rPr lang="zh-TW" altLang="en-US" sz="2600" dirty="0">
                <a:solidFill>
                  <a:srgbClr val="0000CC"/>
                </a:solidFill>
                <a:ea typeface="標楷體" pitchFamily="65" charset="-120"/>
              </a:rPr>
              <a:t>圖書館支援人力及庶務費用</a:t>
            </a:r>
            <a:r>
              <a:rPr lang="en-US" altLang="zh-TW" sz="2600" dirty="0">
                <a:ea typeface="標楷體" pitchFamily="65" charset="-120"/>
              </a:rPr>
              <a:t>』</a:t>
            </a:r>
            <a:r>
              <a:rPr lang="zh-TW" altLang="en-US" sz="2600" dirty="0">
                <a:ea typeface="標楷體" pitchFamily="65" charset="-120"/>
              </a:rPr>
              <a:t>項目。</a:t>
            </a:r>
          </a:p>
          <a:p>
            <a:pPr marL="342900" indent="-342900" eaLnBrk="0" hangingPunct="0">
              <a:spcBef>
                <a:spcPct val="20000"/>
              </a:spcBef>
              <a:buFontTx/>
              <a:buBlip>
                <a:blip r:embed="rId2"/>
              </a:buBlip>
            </a:pPr>
            <a:r>
              <a:rPr lang="zh-TW" altLang="en-US" sz="2600" dirty="0">
                <a:ea typeface="標楷體" pitchFamily="65" charset="-120"/>
              </a:rPr>
              <a:t>設備費：以補助購置研究圖書（包含電子資源圖書）為限，費用須達總申請經費</a:t>
            </a:r>
            <a:r>
              <a:rPr lang="en-US" altLang="zh-TW" sz="2600" dirty="0">
                <a:ea typeface="標楷體" pitchFamily="65" charset="-120"/>
              </a:rPr>
              <a:t>90%</a:t>
            </a:r>
            <a:r>
              <a:rPr lang="zh-TW" altLang="en-US" sz="2600" dirty="0">
                <a:ea typeface="標楷體" pitchFamily="65" charset="-120"/>
              </a:rPr>
              <a:t>以上。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六、申請期限</a:t>
            </a:r>
          </a:p>
        </p:txBody>
      </p:sp>
      <p:sp>
        <p:nvSpPr>
          <p:cNvPr id="8195" name="內容版面配置區 2"/>
          <p:cNvSpPr>
            <a:spLocks noGrp="1"/>
          </p:cNvSpPr>
          <p:nvPr>
            <p:ph idx="1"/>
          </p:nvPr>
        </p:nvSpPr>
        <p:spPr>
          <a:xfrm>
            <a:off x="468313" y="1484313"/>
            <a:ext cx="8229600" cy="4608512"/>
          </a:xfrm>
        </p:spPr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zh-TW" altLang="en-US" dirty="0" smtClean="0"/>
              <a:t>線上完成：</a:t>
            </a:r>
            <a:r>
              <a:rPr lang="en-US" altLang="zh-TW" dirty="0" smtClean="0"/>
              <a:t>105</a:t>
            </a:r>
            <a:r>
              <a:rPr lang="zh-TW" altLang="en-US" dirty="0" smtClean="0"/>
              <a:t>年</a:t>
            </a:r>
            <a:r>
              <a:rPr lang="en-US" altLang="zh-TW" dirty="0" smtClean="0"/>
              <a:t>12</a:t>
            </a:r>
            <a:r>
              <a:rPr lang="zh-TW" altLang="en-US" dirty="0" smtClean="0"/>
              <a:t>月</a:t>
            </a:r>
            <a:r>
              <a:rPr lang="en-US" altLang="zh-TW" dirty="0" smtClean="0"/>
              <a:t>12</a:t>
            </a:r>
            <a:r>
              <a:rPr lang="zh-TW" altLang="en-US" dirty="0" smtClean="0"/>
              <a:t>日</a:t>
            </a:r>
            <a:r>
              <a:rPr lang="en-US" altLang="zh-TW" dirty="0" smtClean="0"/>
              <a:t>(</a:t>
            </a:r>
            <a:r>
              <a:rPr lang="zh-TW" altLang="en-US" dirty="0" smtClean="0"/>
              <a:t>星期</a:t>
            </a:r>
            <a:r>
              <a:rPr lang="zh-TW" altLang="en-US" dirty="0"/>
              <a:t>一</a:t>
            </a:r>
            <a:r>
              <a:rPr lang="en-US" altLang="zh-TW" dirty="0" smtClean="0"/>
              <a:t>)</a:t>
            </a:r>
            <a:r>
              <a:rPr lang="zh-TW" altLang="en-US" dirty="0" smtClean="0"/>
              <a:t>下午</a:t>
            </a:r>
            <a:r>
              <a:rPr lang="en-US" altLang="zh-TW" dirty="0" smtClean="0"/>
              <a:t>5</a:t>
            </a:r>
            <a:r>
              <a:rPr lang="zh-TW" altLang="en-US" dirty="0" smtClean="0"/>
              <a:t>時</a:t>
            </a:r>
            <a:r>
              <a:rPr lang="zh-TW" altLang="en-US" dirty="0" smtClean="0"/>
              <a:t>前</a:t>
            </a:r>
            <a:endParaRPr lang="en-US" altLang="zh-TW" sz="3200" dirty="0" smtClean="0"/>
          </a:p>
          <a:p>
            <a:pPr>
              <a:buFontTx/>
              <a:buBlip>
                <a:blip r:embed="rId2"/>
              </a:buBlip>
            </a:pPr>
            <a:r>
              <a:rPr lang="zh-TW" altLang="en-US" sz="3200" dirty="0" smtClean="0"/>
              <a:t>研發處計畫徵求公告內容</a:t>
            </a:r>
            <a:r>
              <a:rPr lang="zh-TW" altLang="en-US" sz="3200" dirty="0" smtClean="0"/>
              <a:t>：</a:t>
            </a:r>
            <a:endParaRPr lang="en-US" altLang="zh-TW" sz="3200" dirty="0" smtClean="0"/>
          </a:p>
          <a:p>
            <a:pPr marL="0" lvl="1" indent="0">
              <a:buNone/>
            </a:pPr>
            <a:r>
              <a:rPr lang="en-US" altLang="zh-TW" dirty="0" smtClean="0">
                <a:hlinkClick r:id="rId3"/>
              </a:rPr>
              <a:t>http</a:t>
            </a:r>
            <a:r>
              <a:rPr lang="en-US" altLang="zh-TW" dirty="0">
                <a:hlinkClick r:id="rId3"/>
              </a:rPr>
              <a:t>://</a:t>
            </a:r>
            <a:r>
              <a:rPr lang="en-US" altLang="zh-TW" dirty="0" smtClean="0">
                <a:hlinkClick r:id="rId3"/>
              </a:rPr>
              <a:t>www.acad.ntnu.edu.tw/news/news.php?Sn=3919</a:t>
            </a:r>
            <a:endParaRPr lang="en-US" altLang="zh-TW" dirty="0" smtClean="0"/>
          </a:p>
          <a:p>
            <a:pPr marL="0" lvl="1" indent="0">
              <a:buNone/>
            </a:pPr>
            <a:endParaRPr lang="en-US" altLang="zh-TW" sz="3200" dirty="0" smtClean="0"/>
          </a:p>
          <a:p>
            <a:pPr>
              <a:buFontTx/>
              <a:buBlip>
                <a:blip r:embed="rId2"/>
              </a:buBlip>
            </a:pPr>
            <a:r>
              <a:rPr lang="zh-TW" altLang="en-US" sz="3200" dirty="0" smtClean="0"/>
              <a:t>科技部</a:t>
            </a:r>
            <a:r>
              <a:rPr lang="zh-TW" altLang="en-US" sz="3200" dirty="0"/>
              <a:t>計畫</a:t>
            </a:r>
            <a:r>
              <a:rPr lang="zh-TW" altLang="en-US" sz="3200" dirty="0" smtClean="0"/>
              <a:t>聯絡人</a:t>
            </a:r>
            <a:r>
              <a:rPr lang="en-US" altLang="zh-TW" sz="3200" dirty="0" smtClean="0"/>
              <a:t>:</a:t>
            </a:r>
          </a:p>
          <a:p>
            <a:pPr marL="0" indent="0">
              <a:buNone/>
            </a:pPr>
            <a:r>
              <a:rPr lang="zh-TW" altLang="en-US" sz="2400" dirty="0" smtClean="0"/>
              <a:t>    </a:t>
            </a:r>
            <a:r>
              <a:rPr lang="zh-TW" altLang="en-US" sz="2400" dirty="0" smtClean="0">
                <a:solidFill>
                  <a:srgbClr val="0000CC"/>
                </a:solidFill>
              </a:rPr>
              <a:t>人文</a:t>
            </a:r>
            <a:r>
              <a:rPr lang="zh-TW" altLang="en-US" sz="2400" dirty="0">
                <a:solidFill>
                  <a:srgbClr val="0000CC"/>
                </a:solidFill>
              </a:rPr>
              <a:t>司楊李榮副研究員</a:t>
            </a:r>
            <a:endParaRPr lang="zh-TW" altLang="en-US" sz="2400" dirty="0">
              <a:solidFill>
                <a:srgbClr val="0000CC"/>
              </a:solidFill>
            </a:endParaRPr>
          </a:p>
          <a:p>
            <a:pPr marL="0" indent="0">
              <a:buNone/>
            </a:pPr>
            <a:r>
              <a:rPr lang="zh-TW" altLang="en-US" sz="2400" dirty="0" smtClean="0">
                <a:solidFill>
                  <a:srgbClr val="0000CC"/>
                </a:solidFill>
              </a:rPr>
              <a:t>    電話</a:t>
            </a:r>
            <a:r>
              <a:rPr lang="zh-TW" altLang="en-US" sz="2400" dirty="0">
                <a:solidFill>
                  <a:srgbClr val="0000CC"/>
                </a:solidFill>
              </a:rPr>
              <a:t>：</a:t>
            </a:r>
            <a:r>
              <a:rPr lang="en-US" altLang="zh-TW" sz="2400" dirty="0">
                <a:solidFill>
                  <a:srgbClr val="0000CC"/>
                </a:solidFill>
              </a:rPr>
              <a:t>02-27377549</a:t>
            </a:r>
            <a:r>
              <a:rPr lang="zh-TW" altLang="en-US" sz="2400" dirty="0">
                <a:solidFill>
                  <a:srgbClr val="0000CC"/>
                </a:solidFill>
              </a:rPr>
              <a:t/>
            </a:r>
            <a:br>
              <a:rPr lang="zh-TW" altLang="en-US" sz="2400" dirty="0">
                <a:solidFill>
                  <a:srgbClr val="0000CC"/>
                </a:solidFill>
              </a:rPr>
            </a:br>
            <a:r>
              <a:rPr lang="zh-TW" altLang="en-US" sz="2400" dirty="0" smtClean="0">
                <a:solidFill>
                  <a:srgbClr val="0000CC"/>
                </a:solidFill>
              </a:rPr>
              <a:t>     </a:t>
            </a:r>
            <a:r>
              <a:rPr lang="en-US" altLang="zh-TW" sz="2400" dirty="0" smtClean="0">
                <a:solidFill>
                  <a:srgbClr val="0000CC"/>
                </a:solidFill>
              </a:rPr>
              <a:t>e-mail</a:t>
            </a:r>
            <a:r>
              <a:rPr lang="zh-TW" altLang="en-US" sz="2400" dirty="0">
                <a:solidFill>
                  <a:srgbClr val="0000CC"/>
                </a:solidFill>
              </a:rPr>
              <a:t>：</a:t>
            </a:r>
            <a:r>
              <a:rPr lang="en-US" altLang="zh-TW" sz="2400" dirty="0">
                <a:solidFill>
                  <a:srgbClr val="0000CC"/>
                </a:solidFill>
                <a:hlinkClick r:id="rId4"/>
              </a:rPr>
              <a:t>lryang@most.gov.tw</a:t>
            </a:r>
            <a:endParaRPr lang="en-US" altLang="zh-TW" sz="2400" dirty="0">
              <a:solidFill>
                <a:srgbClr val="0000CC"/>
              </a:solidFill>
            </a:endParaRPr>
          </a:p>
          <a:p>
            <a:pPr marL="0" indent="0">
              <a:buNone/>
            </a:pPr>
            <a:endParaRPr lang="en-US" altLang="zh-TW" sz="3200" dirty="0" smtClean="0"/>
          </a:p>
          <a:p>
            <a:pPr marL="0" indent="0">
              <a:buNone/>
            </a:pPr>
            <a:endParaRPr lang="zh-TW" alt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TW" alt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smtClean="0"/>
          </a:p>
          <a:p>
            <a:endParaRPr lang="zh-TW" altLang="en-US" smtClean="0"/>
          </a:p>
          <a:p>
            <a:endParaRPr lang="zh-TW" altLang="en-US" smtClean="0"/>
          </a:p>
          <a:p>
            <a:pPr algn="ctr">
              <a:buFontTx/>
              <a:buNone/>
            </a:pPr>
            <a:r>
              <a:rPr lang="zh-TW" altLang="en-US" sz="3600" smtClean="0"/>
              <a:t>謝謝師長的參與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一、計畫徵求目的</a:t>
            </a:r>
          </a:p>
        </p:txBody>
      </p:sp>
      <p:sp>
        <p:nvSpPr>
          <p:cNvPr id="4099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zh-TW" altLang="en-US" dirty="0"/>
              <a:t>科技部</a:t>
            </a:r>
            <a:r>
              <a:rPr lang="zh-TW" altLang="zh-TW" dirty="0" smtClean="0"/>
              <a:t>為充實國內人文及社會科學研究圖書設備，協助相關學院或系所</a:t>
            </a:r>
            <a:r>
              <a:rPr lang="zh-TW" altLang="zh-TW" dirty="0" smtClean="0">
                <a:solidFill>
                  <a:srgbClr val="0000CC"/>
                </a:solidFill>
              </a:rPr>
              <a:t>建立有特色之研究圖書典藏</a:t>
            </a:r>
            <a:r>
              <a:rPr lang="zh-TW" altLang="zh-TW" dirty="0" smtClean="0"/>
              <a:t>，以促進國內人文及社會科學學術研究之長遠發展與整體效益，特訂定</a:t>
            </a:r>
            <a:r>
              <a:rPr lang="zh-TW" altLang="en-US" dirty="0" smtClean="0"/>
              <a:t>「</a:t>
            </a:r>
            <a:r>
              <a:rPr lang="zh-TW" altLang="zh-TW" dirty="0" smtClean="0"/>
              <a:t>補助人文及社會科學研究圖書計畫作業要點</a:t>
            </a:r>
            <a:r>
              <a:rPr lang="zh-TW" altLang="en-US" dirty="0" smtClean="0"/>
              <a:t>」</a:t>
            </a:r>
            <a:r>
              <a:rPr lang="zh-TW" altLang="zh-TW" dirty="0" smtClean="0"/>
              <a:t>。</a:t>
            </a:r>
            <a:endParaRPr lang="en-US" altLang="zh-TW" dirty="0" smtClean="0"/>
          </a:p>
          <a:p>
            <a:pPr marL="0" indent="0">
              <a:buNone/>
            </a:pPr>
            <a:endParaRPr lang="en-US" altLang="zh-TW" dirty="0" smtClean="0"/>
          </a:p>
          <a:p>
            <a:pPr>
              <a:buFontTx/>
              <a:buBlip>
                <a:blip r:embed="rId2"/>
              </a:buBlip>
            </a:pPr>
            <a:r>
              <a:rPr lang="zh-TW" altLang="en-US" dirty="0"/>
              <a:t>本作業要點僅適用於人文及社會科學</a:t>
            </a:r>
            <a:r>
              <a:rPr lang="zh-TW" altLang="en-US" dirty="0" smtClean="0"/>
              <a:t>領域。</a:t>
            </a:r>
            <a:endParaRPr lang="en-US" altLang="zh-TW" dirty="0" smtClean="0"/>
          </a:p>
          <a:p>
            <a:pPr>
              <a:buFontTx/>
              <a:buNone/>
            </a:pPr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二、申請資格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Blip>
                <a:blip r:embed="rId2"/>
              </a:buBlip>
            </a:pPr>
            <a:r>
              <a:rPr lang="zh-TW" altLang="en-US" dirty="0" smtClean="0"/>
              <a:t>計畫主持人（申請人）及共同主持人之資格須符合</a:t>
            </a:r>
            <a:r>
              <a:rPr lang="zh-TW" altLang="en-US" dirty="0"/>
              <a:t>科技部</a:t>
            </a:r>
            <a:r>
              <a:rPr lang="zh-TW" altLang="en-US" dirty="0" smtClean="0"/>
              <a:t>補助專題研究計畫作業要點之規定，且計畫主持人須曾主持過</a:t>
            </a:r>
            <a:r>
              <a:rPr lang="zh-TW" altLang="en-US" dirty="0"/>
              <a:t>科技部</a:t>
            </a:r>
            <a:r>
              <a:rPr lang="zh-TW" altLang="en-US" dirty="0" smtClean="0"/>
              <a:t>專題研究計畫。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三、</a:t>
            </a:r>
            <a:r>
              <a:rPr lang="en-US" altLang="zh-TW" dirty="0"/>
              <a:t>106</a:t>
            </a:r>
            <a:r>
              <a:rPr lang="zh-TW" altLang="en-US" dirty="0"/>
              <a:t>年度重點</a:t>
            </a:r>
            <a:r>
              <a:rPr lang="zh-TW" altLang="en-US" dirty="0" smtClean="0"/>
              <a:t>議題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2232719"/>
          </a:xfrm>
        </p:spPr>
        <p:txBody>
          <a:bodyPr/>
          <a:lstStyle/>
          <a:p>
            <a:r>
              <a:rPr lang="zh-TW" altLang="en-US" dirty="0" smtClean="0"/>
              <a:t>計畫</a:t>
            </a:r>
            <a:r>
              <a:rPr lang="zh-TW" altLang="en-US" dirty="0"/>
              <a:t>主持人請</a:t>
            </a:r>
            <a:r>
              <a:rPr lang="zh-TW" altLang="en-US" dirty="0" smtClean="0"/>
              <a:t>依科技部</a:t>
            </a:r>
            <a:r>
              <a:rPr lang="zh-TW" altLang="en-US" dirty="0"/>
              <a:t>公告之重點</a:t>
            </a:r>
            <a:r>
              <a:rPr lang="zh-TW" altLang="en-US" dirty="0" smtClean="0"/>
              <a:t>議題，</a:t>
            </a:r>
            <a:r>
              <a:rPr lang="zh-TW" altLang="en-US" dirty="0"/>
              <a:t>擇一進行規劃提出申請</a:t>
            </a:r>
            <a:r>
              <a:rPr lang="zh-TW" altLang="en-US" dirty="0" smtClean="0"/>
              <a:t>；每</a:t>
            </a:r>
            <a:r>
              <a:rPr lang="zh-TW" altLang="en-US" dirty="0"/>
              <a:t>項議題請依備註欄之公告執行年期提出規劃</a:t>
            </a:r>
            <a:r>
              <a:rPr lang="zh-TW" altLang="en-US" dirty="0" smtClean="0"/>
              <a:t>。同一</a:t>
            </a:r>
            <a:r>
              <a:rPr lang="zh-TW" altLang="en-US" dirty="0"/>
              <a:t>重點</a:t>
            </a:r>
            <a:r>
              <a:rPr lang="zh-TW" altLang="en-US" dirty="0" smtClean="0"/>
              <a:t>議題</a:t>
            </a:r>
            <a:r>
              <a:rPr lang="zh-TW" altLang="en-US" dirty="0"/>
              <a:t>科技</a:t>
            </a:r>
            <a:r>
              <a:rPr lang="zh-TW" altLang="en-US" dirty="0" smtClean="0"/>
              <a:t>部</a:t>
            </a:r>
            <a:r>
              <a:rPr lang="zh-TW" altLang="en-US" dirty="0"/>
              <a:t>至多擇優補助乙案。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51383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標題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635000"/>
          </a:xfrm>
        </p:spPr>
        <p:txBody>
          <a:bodyPr/>
          <a:lstStyle/>
          <a:p>
            <a:r>
              <a:rPr lang="zh-TW" altLang="en-US" dirty="0" smtClean="0"/>
              <a:t>三、</a:t>
            </a:r>
            <a:r>
              <a:rPr lang="en-US" altLang="zh-TW" dirty="0" smtClean="0"/>
              <a:t>106</a:t>
            </a:r>
            <a:r>
              <a:rPr lang="zh-TW" altLang="en-US" dirty="0" smtClean="0"/>
              <a:t>年度重點</a:t>
            </a:r>
            <a:r>
              <a:rPr lang="zh-TW" altLang="en-US" dirty="0" smtClean="0"/>
              <a:t>議題</a:t>
            </a:r>
            <a:endParaRPr lang="en-US" altLang="zh-TW" dirty="0" smtClean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20854"/>
              </p:ext>
            </p:extLst>
          </p:nvPr>
        </p:nvGraphicFramePr>
        <p:xfrm>
          <a:off x="539552" y="1052736"/>
          <a:ext cx="8208912" cy="5128639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160858"/>
                <a:gridCol w="4895316"/>
                <a:gridCol w="2152738"/>
              </a:tblGrid>
              <a:tr h="25125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學門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議題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備註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b"/>
                </a:tc>
              </a:tr>
              <a:tr h="287673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文學</a:t>
                      </a:r>
                      <a:r>
                        <a:rPr lang="en-US" sz="2400" kern="0" dirty="0">
                          <a:effectLst/>
                        </a:rPr>
                        <a:t>I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宗教與文學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257297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臺灣文學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9845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身體與自然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14596"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文學</a:t>
                      </a:r>
                      <a:r>
                        <a:rPr lang="en-US" sz="2400" kern="0" dirty="0">
                          <a:effectLst/>
                        </a:rPr>
                        <a:t>II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世界文學</a:t>
                      </a:r>
                      <a:r>
                        <a:rPr lang="en-US" sz="2400" kern="0" dirty="0">
                          <a:effectLst/>
                        </a:rPr>
                        <a:t>IV</a:t>
                      </a:r>
                      <a:r>
                        <a:rPr lang="zh-TW" sz="2400" kern="0" dirty="0">
                          <a:effectLst/>
                        </a:rPr>
                        <a:t>：新興文學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6986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當代英美文學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6271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大眾文學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8147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文學再現與影像研究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1459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文學理論</a:t>
                      </a:r>
                      <a:r>
                        <a:rPr lang="en-US" sz="2400" kern="0" dirty="0">
                          <a:effectLst/>
                        </a:rPr>
                        <a:t>I</a:t>
                      </a:r>
                      <a:r>
                        <a:rPr lang="zh-TW" sz="2400" kern="0" dirty="0">
                          <a:effectLst/>
                        </a:rPr>
                        <a:t>：倫理與生命政治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6629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東亞文學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7165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歐陸文學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7790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文學與宗教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7075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日常生活與文學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標題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35000"/>
          </a:xfrm>
        </p:spPr>
        <p:txBody>
          <a:bodyPr/>
          <a:lstStyle/>
          <a:p>
            <a:r>
              <a:rPr lang="zh-TW" altLang="en-US" dirty="0" smtClean="0"/>
              <a:t>三、</a:t>
            </a:r>
            <a:r>
              <a:rPr lang="en-US" altLang="zh-TW" dirty="0" smtClean="0"/>
              <a:t>106</a:t>
            </a:r>
            <a:r>
              <a:rPr lang="zh-TW" altLang="en-US" dirty="0" smtClean="0"/>
              <a:t>年度重點</a:t>
            </a:r>
            <a:r>
              <a:rPr lang="zh-TW" altLang="en-US" dirty="0" smtClean="0"/>
              <a:t>議題</a:t>
            </a:r>
            <a:endParaRPr lang="en-US" altLang="zh-TW" dirty="0" smtClean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341930"/>
              </p:ext>
            </p:extLst>
          </p:nvPr>
        </p:nvGraphicFramePr>
        <p:xfrm>
          <a:off x="611560" y="1196752"/>
          <a:ext cx="7848871" cy="4824536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150267"/>
                <a:gridCol w="4640285"/>
                <a:gridCol w="2058319"/>
              </a:tblGrid>
              <a:tr h="3404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學門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議題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備註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b"/>
                </a:tc>
              </a:tr>
              <a:tr h="498336">
                <a:tc rowSpan="9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語言學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跨文化溝通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0405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外語師資培育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0405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語言學史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0405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地理語言學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0405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臨床語言學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0405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英語為國際共通語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0405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兒童語言習得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0405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語言教育</a:t>
                      </a:r>
                      <a:r>
                        <a:rPr lang="en-US" sz="2400" kern="0" dirty="0">
                          <a:effectLst/>
                        </a:rPr>
                        <a:t>-</a:t>
                      </a:r>
                      <a:r>
                        <a:rPr lang="zh-TW" sz="2400" kern="0" dirty="0">
                          <a:effectLst/>
                        </a:rPr>
                        <a:t>閱讀與寫作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3204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法律語言學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764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標題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35000"/>
          </a:xfrm>
        </p:spPr>
        <p:txBody>
          <a:bodyPr/>
          <a:lstStyle/>
          <a:p>
            <a:r>
              <a:rPr lang="zh-TW" altLang="en-US" dirty="0" smtClean="0"/>
              <a:t>三、</a:t>
            </a:r>
            <a:r>
              <a:rPr lang="en-US" altLang="zh-TW" dirty="0" smtClean="0"/>
              <a:t>106</a:t>
            </a:r>
            <a:r>
              <a:rPr lang="zh-TW" altLang="en-US" dirty="0" smtClean="0"/>
              <a:t>年度重點</a:t>
            </a:r>
            <a:r>
              <a:rPr lang="zh-TW" altLang="en-US" dirty="0" smtClean="0"/>
              <a:t>議題</a:t>
            </a:r>
            <a:endParaRPr lang="en-US" altLang="zh-TW" dirty="0" smtClean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030877"/>
              </p:ext>
            </p:extLst>
          </p:nvPr>
        </p:nvGraphicFramePr>
        <p:xfrm>
          <a:off x="683568" y="1196750"/>
          <a:ext cx="8064896" cy="5057213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224136"/>
                <a:gridCol w="4725790"/>
                <a:gridCol w="2114970"/>
              </a:tblGrid>
              <a:tr h="4479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學門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議題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備註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b"/>
                </a:tc>
              </a:tr>
              <a:tr h="488111"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歷史學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歷史教育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3204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醫學史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2572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海洋、移民與東亞地域交流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7606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歐洲宗教文化與宗教藝術史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2572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圖書史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5439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社會主義史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8239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圖像與空間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92525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哲學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啟蒙運動的哲學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3223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科學知識與科學方法 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384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標題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35000"/>
          </a:xfrm>
        </p:spPr>
        <p:txBody>
          <a:bodyPr/>
          <a:lstStyle/>
          <a:p>
            <a:r>
              <a:rPr lang="zh-TW" altLang="en-US" dirty="0" smtClean="0"/>
              <a:t>三、</a:t>
            </a:r>
            <a:r>
              <a:rPr lang="en-US" altLang="zh-TW" dirty="0" smtClean="0"/>
              <a:t>106</a:t>
            </a:r>
            <a:r>
              <a:rPr lang="zh-TW" altLang="en-US" dirty="0" smtClean="0"/>
              <a:t>年度重點</a:t>
            </a:r>
            <a:r>
              <a:rPr lang="zh-TW" altLang="en-US" dirty="0" smtClean="0"/>
              <a:t>議題</a:t>
            </a:r>
            <a:endParaRPr lang="en-US" altLang="zh-TW" dirty="0" smtClean="0"/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5094586"/>
              </p:ext>
            </p:extLst>
          </p:nvPr>
        </p:nvGraphicFramePr>
        <p:xfrm>
          <a:off x="611560" y="980728"/>
          <a:ext cx="7992888" cy="5226268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440160"/>
                <a:gridCol w="4456642"/>
                <a:gridCol w="2096086"/>
              </a:tblGrid>
              <a:tr h="37487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學門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議題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備註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b"/>
                </a:tc>
              </a:tr>
              <a:tr h="489225">
                <a:tc row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藝術學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亞洲環境與空間造型史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0405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文創概念下的戲劇研究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76064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文化政策、藝術產業與市場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0405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亞太音樂文化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0405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數位時代的藝術教育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0405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設計史和設計理論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0405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印刷文化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3204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西方建築理論與建築史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6802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人類學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美學與藝術人類學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32715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區域考古學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5270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標題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635000"/>
          </a:xfrm>
        </p:spPr>
        <p:txBody>
          <a:bodyPr/>
          <a:lstStyle/>
          <a:p>
            <a:r>
              <a:rPr lang="zh-TW" altLang="en-US" dirty="0" smtClean="0"/>
              <a:t>三、</a:t>
            </a:r>
            <a:r>
              <a:rPr lang="en-US" altLang="zh-TW" dirty="0" smtClean="0"/>
              <a:t>106</a:t>
            </a:r>
            <a:r>
              <a:rPr lang="zh-TW" altLang="en-US" dirty="0" smtClean="0"/>
              <a:t>年度重點</a:t>
            </a:r>
            <a:r>
              <a:rPr lang="zh-TW" altLang="en-US" dirty="0" smtClean="0"/>
              <a:t>議題</a:t>
            </a:r>
            <a:endParaRPr lang="en-US" altLang="zh-TW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174582"/>
              </p:ext>
            </p:extLst>
          </p:nvPr>
        </p:nvGraphicFramePr>
        <p:xfrm>
          <a:off x="395536" y="1268759"/>
          <a:ext cx="8496943" cy="4680521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440160"/>
                <a:gridCol w="4828512"/>
                <a:gridCol w="2228271"/>
              </a:tblGrid>
              <a:tr h="4356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學門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議題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備註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b"/>
                </a:tc>
              </a:tr>
              <a:tr h="429067"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教育學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閱讀素養與研究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09601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教育組織理論與實務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97872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學科教學與學習（分科教材教法）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0405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繼續教育與高齡教育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               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504056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全球教育與發展教育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71315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技術及職業教育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64789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運動賽會研究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3204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心理學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學校與社區諮商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  <a:tr h="432048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>
                          <a:effectLst/>
                        </a:rPr>
                        <a:t>數理心理學</a:t>
                      </a:r>
                      <a:endParaRPr lang="zh-TW" sz="2400" kern="10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TW" sz="2400" kern="0" dirty="0">
                          <a:effectLst/>
                        </a:rPr>
                        <a:t>一年期</a:t>
                      </a:r>
                      <a:r>
                        <a:rPr lang="en-US" sz="2400" kern="0" dirty="0">
                          <a:effectLst/>
                        </a:rPr>
                        <a:t>   </a:t>
                      </a:r>
                      <a:endParaRPr lang="zh-TW" sz="2400" kern="100" dirty="0">
                        <a:effectLst/>
                        <a:latin typeface="Calibri"/>
                        <a:ea typeface="新細明體"/>
                        <a:cs typeface="Times New Roman"/>
                      </a:endParaRPr>
                    </a:p>
                  </a:txBody>
                  <a:tcPr marL="17780" marR="177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484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古典風華版">
  <a:themeElements>
    <a:clrScheme name="古典風華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古典風華版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典風華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風華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風華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風華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風華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風華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風華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風華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風華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風華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風華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風華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古典風華版</Template>
  <TotalTime>604</TotalTime>
  <Words>1319</Words>
  <Application>Microsoft Office PowerPoint</Application>
  <PresentationFormat>如螢幕大小 (4:3)</PresentationFormat>
  <Paragraphs>255</Paragraphs>
  <Slides>18</Slides>
  <Notes>8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18</vt:i4>
      </vt:variant>
    </vt:vector>
  </HeadingPairs>
  <TitlesOfParts>
    <vt:vector size="19" baseType="lpstr">
      <vt:lpstr>古典風華版</vt:lpstr>
      <vt:lpstr>研提科技部計畫說明會  人文司106年度補助 人文及社會科學研究圖書計畫</vt:lpstr>
      <vt:lpstr>一、計畫徵求目的</vt:lpstr>
      <vt:lpstr>二、申請資格</vt:lpstr>
      <vt:lpstr>三、106年度重點議題</vt:lpstr>
      <vt:lpstr>三、106年度重點議題</vt:lpstr>
      <vt:lpstr>三、106年度重點議題</vt:lpstr>
      <vt:lpstr>三、106年度重點議題</vt:lpstr>
      <vt:lpstr>三、106年度重點議題</vt:lpstr>
      <vt:lpstr>三、106年度重點議題</vt:lpstr>
      <vt:lpstr>三、106年度重點議題</vt:lpstr>
      <vt:lpstr>三、106年度重點議題</vt:lpstr>
      <vt:lpstr>三、106年度重點議題</vt:lpstr>
      <vt:lpstr>四、申請注意事項(1/3)</vt:lpstr>
      <vt:lpstr>四、申請注意事項(2/3)</vt:lpstr>
      <vt:lpstr>四、申請注意事項(3/3)</vt:lpstr>
      <vt:lpstr>五、經費補助原則</vt:lpstr>
      <vt:lpstr>六、申請期限</vt:lpstr>
      <vt:lpstr>PowerPoint 簡報</vt:lpstr>
    </vt:vector>
  </TitlesOfParts>
  <Company>CMT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研提國科會計畫討論會  102年度跨領域整合型研究計畫 (構想書) </dc:title>
  <dc:creator>SuperXP</dc:creator>
  <cp:lastModifiedBy>研發處蘇怡瑄</cp:lastModifiedBy>
  <cp:revision>71</cp:revision>
  <cp:lastPrinted>2013-11-22T08:17:51Z</cp:lastPrinted>
  <dcterms:created xsi:type="dcterms:W3CDTF">2012-09-20T08:29:32Z</dcterms:created>
  <dcterms:modified xsi:type="dcterms:W3CDTF">2016-11-12T02:46:36Z</dcterms:modified>
</cp:coreProperties>
</file>