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4" r:id="rId1"/>
  </p:sldMasterIdLst>
  <p:notesMasterIdLst>
    <p:notesMasterId r:id="rId21"/>
  </p:notesMasterIdLst>
  <p:handoutMasterIdLst>
    <p:handoutMasterId r:id="rId22"/>
  </p:handoutMasterIdLst>
  <p:sldIdLst>
    <p:sldId id="712" r:id="rId2"/>
    <p:sldId id="764" r:id="rId3"/>
    <p:sldId id="765" r:id="rId4"/>
    <p:sldId id="744" r:id="rId5"/>
    <p:sldId id="741" r:id="rId6"/>
    <p:sldId id="758" r:id="rId7"/>
    <p:sldId id="759" r:id="rId8"/>
    <p:sldId id="761" r:id="rId9"/>
    <p:sldId id="742" r:id="rId10"/>
    <p:sldId id="743" r:id="rId11"/>
    <p:sldId id="734" r:id="rId12"/>
    <p:sldId id="747" r:id="rId13"/>
    <p:sldId id="748" r:id="rId14"/>
    <p:sldId id="749" r:id="rId15"/>
    <p:sldId id="750" r:id="rId16"/>
    <p:sldId id="745" r:id="rId17"/>
    <p:sldId id="746" r:id="rId18"/>
    <p:sldId id="740" r:id="rId19"/>
    <p:sldId id="762" r:id="rId20"/>
  </p:sldIdLst>
  <p:sldSz cx="9144000" cy="6858000" type="screen4x3"/>
  <p:notesSz cx="6797675" cy="9928225"/>
  <p:defaultTextStyle>
    <a:defPPr>
      <a:defRPr lang="zh-TW"/>
    </a:defPPr>
    <a:lvl1pPr algn="l" rtl="0" fontAlgn="base">
      <a:spcBef>
        <a:spcPct val="0"/>
      </a:spcBef>
      <a:spcAft>
        <a:spcPct val="0"/>
      </a:spcAft>
      <a:defRPr kumimoji="1" sz="5400" kern="1200">
        <a:solidFill>
          <a:schemeClr val="tx1"/>
        </a:solidFill>
        <a:latin typeface="Arial" pitchFamily="34" charset="0"/>
        <a:ea typeface="新細明體" pitchFamily="18" charset="-120"/>
        <a:cs typeface="+mn-cs"/>
      </a:defRPr>
    </a:lvl1pPr>
    <a:lvl2pPr marL="457200" algn="l" rtl="0" fontAlgn="base">
      <a:spcBef>
        <a:spcPct val="0"/>
      </a:spcBef>
      <a:spcAft>
        <a:spcPct val="0"/>
      </a:spcAft>
      <a:defRPr kumimoji="1" sz="5400" kern="1200">
        <a:solidFill>
          <a:schemeClr val="tx1"/>
        </a:solidFill>
        <a:latin typeface="Arial" pitchFamily="34" charset="0"/>
        <a:ea typeface="新細明體" pitchFamily="18" charset="-120"/>
        <a:cs typeface="+mn-cs"/>
      </a:defRPr>
    </a:lvl2pPr>
    <a:lvl3pPr marL="914400" algn="l" rtl="0" fontAlgn="base">
      <a:spcBef>
        <a:spcPct val="0"/>
      </a:spcBef>
      <a:spcAft>
        <a:spcPct val="0"/>
      </a:spcAft>
      <a:defRPr kumimoji="1" sz="5400" kern="1200">
        <a:solidFill>
          <a:schemeClr val="tx1"/>
        </a:solidFill>
        <a:latin typeface="Arial" pitchFamily="34" charset="0"/>
        <a:ea typeface="新細明體" pitchFamily="18" charset="-120"/>
        <a:cs typeface="+mn-cs"/>
      </a:defRPr>
    </a:lvl3pPr>
    <a:lvl4pPr marL="1371600" algn="l" rtl="0" fontAlgn="base">
      <a:spcBef>
        <a:spcPct val="0"/>
      </a:spcBef>
      <a:spcAft>
        <a:spcPct val="0"/>
      </a:spcAft>
      <a:defRPr kumimoji="1" sz="5400" kern="1200">
        <a:solidFill>
          <a:schemeClr val="tx1"/>
        </a:solidFill>
        <a:latin typeface="Arial" pitchFamily="34" charset="0"/>
        <a:ea typeface="新細明體" pitchFamily="18" charset="-120"/>
        <a:cs typeface="+mn-cs"/>
      </a:defRPr>
    </a:lvl4pPr>
    <a:lvl5pPr marL="1828800" algn="l" rtl="0" fontAlgn="base">
      <a:spcBef>
        <a:spcPct val="0"/>
      </a:spcBef>
      <a:spcAft>
        <a:spcPct val="0"/>
      </a:spcAft>
      <a:defRPr kumimoji="1" sz="5400" kern="1200">
        <a:solidFill>
          <a:schemeClr val="tx1"/>
        </a:solidFill>
        <a:latin typeface="Arial" pitchFamily="34" charset="0"/>
        <a:ea typeface="新細明體" pitchFamily="18" charset="-120"/>
        <a:cs typeface="+mn-cs"/>
      </a:defRPr>
    </a:lvl5pPr>
    <a:lvl6pPr marL="2286000" algn="l" defTabSz="914400" rtl="0" eaLnBrk="1" latinLnBrk="0" hangingPunct="1">
      <a:defRPr kumimoji="1" sz="5400" kern="1200">
        <a:solidFill>
          <a:schemeClr val="tx1"/>
        </a:solidFill>
        <a:latin typeface="Arial" pitchFamily="34" charset="0"/>
        <a:ea typeface="新細明體" pitchFamily="18" charset="-120"/>
        <a:cs typeface="+mn-cs"/>
      </a:defRPr>
    </a:lvl6pPr>
    <a:lvl7pPr marL="2743200" algn="l" defTabSz="914400" rtl="0" eaLnBrk="1" latinLnBrk="0" hangingPunct="1">
      <a:defRPr kumimoji="1" sz="5400" kern="1200">
        <a:solidFill>
          <a:schemeClr val="tx1"/>
        </a:solidFill>
        <a:latin typeface="Arial" pitchFamily="34" charset="0"/>
        <a:ea typeface="新細明體" pitchFamily="18" charset="-120"/>
        <a:cs typeface="+mn-cs"/>
      </a:defRPr>
    </a:lvl7pPr>
    <a:lvl8pPr marL="3200400" algn="l" defTabSz="914400" rtl="0" eaLnBrk="1" latinLnBrk="0" hangingPunct="1">
      <a:defRPr kumimoji="1" sz="5400" kern="1200">
        <a:solidFill>
          <a:schemeClr val="tx1"/>
        </a:solidFill>
        <a:latin typeface="Arial" pitchFamily="34" charset="0"/>
        <a:ea typeface="新細明體" pitchFamily="18" charset="-120"/>
        <a:cs typeface="+mn-cs"/>
      </a:defRPr>
    </a:lvl8pPr>
    <a:lvl9pPr marL="3657600" algn="l" defTabSz="914400" rtl="0" eaLnBrk="1" latinLnBrk="0" hangingPunct="1">
      <a:defRPr kumimoji="1" sz="5400" kern="1200">
        <a:solidFill>
          <a:schemeClr val="tx1"/>
        </a:solidFill>
        <a:latin typeface="Arial" pitchFamily="34" charset="0"/>
        <a:ea typeface="新細明體"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a:srgbClr val="540000"/>
    <a:srgbClr val="FF0000"/>
    <a:srgbClr val="BBE0E3"/>
    <a:srgbClr val="FF3399"/>
    <a:srgbClr val="B4C8DC"/>
    <a:srgbClr val="FDC3B5"/>
    <a:srgbClr val="FCB09E"/>
  </p:clrMru>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淺色樣式 3 - 輔色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59" autoAdjust="0"/>
    <p:restoredTop sz="94828" autoAdjust="0"/>
  </p:normalViewPr>
  <p:slideViewPr>
    <p:cSldViewPr>
      <p:cViewPr>
        <p:scale>
          <a:sx n="60" d="100"/>
          <a:sy n="60" d="100"/>
        </p:scale>
        <p:origin x="-606" y="-102"/>
      </p:cViewPr>
      <p:guideLst>
        <p:guide orient="horz" pos="2160"/>
        <p:guide pos="2880"/>
      </p:guideLst>
    </p:cSldViewPr>
  </p:slideViewPr>
  <p:outlineViewPr>
    <p:cViewPr>
      <p:scale>
        <a:sx n="66" d="100"/>
        <a:sy n="66" d="100"/>
      </p:scale>
      <p:origin x="0" y="3828"/>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1992" y="-108"/>
      </p:cViewPr>
      <p:guideLst>
        <p:guide orient="horz" pos="3127"/>
        <p:guide pos="2141"/>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新細明體" pitchFamily="18" charset="-120"/>
              </a:defRPr>
            </a:lvl1pPr>
          </a:lstStyle>
          <a:p>
            <a:pPr>
              <a:defRPr/>
            </a:pPr>
            <a:endParaRPr lang="en-US" altLang="zh-TW"/>
          </a:p>
        </p:txBody>
      </p:sp>
      <p:sp>
        <p:nvSpPr>
          <p:cNvPr id="4099" name="Rectangle 3"/>
          <p:cNvSpPr>
            <a:spLocks noGrp="1" noChangeArrowheads="1"/>
          </p:cNvSpPr>
          <p:nvPr>
            <p:ph type="dt" sz="quarter"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新細明體" pitchFamily="18" charset="-120"/>
              </a:defRPr>
            </a:lvl1pPr>
          </a:lstStyle>
          <a:p>
            <a:pPr>
              <a:defRPr/>
            </a:pPr>
            <a:endParaRPr lang="en-US" altLang="zh-TW"/>
          </a:p>
        </p:txBody>
      </p:sp>
      <p:sp>
        <p:nvSpPr>
          <p:cNvPr id="4100"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新細明體" pitchFamily="18" charset="-120"/>
              </a:defRPr>
            </a:lvl1pPr>
          </a:lstStyle>
          <a:p>
            <a:pPr>
              <a:defRPr/>
            </a:pPr>
            <a:endParaRPr lang="en-US" altLang="zh-TW"/>
          </a:p>
        </p:txBody>
      </p:sp>
      <p:sp>
        <p:nvSpPr>
          <p:cNvPr id="4101" name="Rectangle 5"/>
          <p:cNvSpPr>
            <a:spLocks noGrp="1" noChangeArrowheads="1"/>
          </p:cNvSpPr>
          <p:nvPr>
            <p:ph type="sldNum" sz="quarter" idx="3"/>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新細明體" pitchFamily="18" charset="-120"/>
              </a:defRPr>
            </a:lvl1pPr>
          </a:lstStyle>
          <a:p>
            <a:pPr>
              <a:defRPr/>
            </a:pPr>
            <a:fld id="{669F39EC-68BC-4D01-A6F7-B68AC114188D}"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pitchFamily="34" charset="0"/>
                <a:ea typeface="新細明體" pitchFamily="18" charset="-120"/>
              </a:defRPr>
            </a:lvl1pPr>
          </a:lstStyle>
          <a:p>
            <a:pPr>
              <a:defRPr/>
            </a:pPr>
            <a:endParaRPr lang="en-US" altLang="zh-TW"/>
          </a:p>
        </p:txBody>
      </p:sp>
      <p:sp>
        <p:nvSpPr>
          <p:cNvPr id="14339" name="Rectangle 3"/>
          <p:cNvSpPr>
            <a:spLocks noGrp="1" noChangeArrowheads="1"/>
          </p:cNvSpPr>
          <p:nvPr>
            <p:ph type="dt" idx="1"/>
          </p:nvPr>
        </p:nvSpPr>
        <p:spPr bwMode="auto">
          <a:xfrm>
            <a:off x="3849688"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pitchFamily="34" charset="0"/>
                <a:ea typeface="新細明體" pitchFamily="18" charset="-120"/>
              </a:defRPr>
            </a:lvl1pPr>
          </a:lstStyle>
          <a:p>
            <a:pPr>
              <a:defRPr/>
            </a:pPr>
            <a:endParaRPr lang="en-US" altLang="zh-TW"/>
          </a:p>
        </p:txBody>
      </p:sp>
      <p:sp>
        <p:nvSpPr>
          <p:cNvPr id="22532"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679450" y="4716463"/>
            <a:ext cx="5438775"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1434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pitchFamily="34" charset="0"/>
                <a:ea typeface="新細明體" pitchFamily="18" charset="-120"/>
              </a:defRPr>
            </a:lvl1pPr>
          </a:lstStyle>
          <a:p>
            <a:pPr>
              <a:defRPr/>
            </a:pPr>
            <a:endParaRPr lang="en-US" altLang="zh-TW"/>
          </a:p>
        </p:txBody>
      </p:sp>
      <p:sp>
        <p:nvSpPr>
          <p:cNvPr id="14343"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pitchFamily="34" charset="0"/>
                <a:ea typeface="新細明體" pitchFamily="18" charset="-120"/>
              </a:defRPr>
            </a:lvl1pPr>
          </a:lstStyle>
          <a:p>
            <a:pPr>
              <a:defRPr/>
            </a:pPr>
            <a:fld id="{BCD1C01B-9818-4D9B-9E2E-86D7C1A127A2}" type="slidenum">
              <a:rPr lang="en-US" altLang="zh-TW"/>
              <a:pPr>
                <a:defRPr/>
              </a:pPr>
              <a:t>‹#›</a:t>
            </a:fld>
            <a:endParaRPr lang="en-US" altLang="zh-TW"/>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1pPr>
    <a:lvl2pPr marL="4572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2pPr>
    <a:lvl3pPr marL="9144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3pPr>
    <a:lvl4pPr marL="13716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4pPr>
    <a:lvl5pPr marL="1828800" algn="l" rtl="0" eaLnBrk="0" fontAlgn="base" hangingPunct="0">
      <a:spcBef>
        <a:spcPct val="30000"/>
      </a:spcBef>
      <a:spcAft>
        <a:spcPct val="0"/>
      </a:spcAft>
      <a:defRPr kumimoji="1" sz="1200" kern="1200">
        <a:solidFill>
          <a:schemeClr val="tx1"/>
        </a:solidFill>
        <a:latin typeface="Arial" pitchFamily="34" charset="0"/>
        <a:ea typeface="新細明體"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投影片圖像版面配置區 1"/>
          <p:cNvSpPr>
            <a:spLocks noGrp="1" noRot="1" noChangeAspect="1" noTextEdit="1"/>
          </p:cNvSpPr>
          <p:nvPr>
            <p:ph type="sldImg"/>
          </p:nvPr>
        </p:nvSpPr>
        <p:spPr>
          <a:ln/>
        </p:spPr>
      </p:sp>
      <p:sp>
        <p:nvSpPr>
          <p:cNvPr id="23555" name="備忘稿版面配置區 2"/>
          <p:cNvSpPr>
            <a:spLocks noGrp="1"/>
          </p:cNvSpPr>
          <p:nvPr>
            <p:ph type="body" idx="1"/>
          </p:nvPr>
        </p:nvSpPr>
        <p:spPr>
          <a:noFill/>
          <a:ln/>
        </p:spPr>
        <p:txBody>
          <a:bodyPr/>
          <a:lstStyle/>
          <a:p>
            <a:pPr eaLnBrk="1" hangingPunct="1">
              <a:spcBef>
                <a:spcPct val="0"/>
              </a:spcBef>
            </a:pPr>
            <a:endParaRPr lang="zh-TW" altLang="en-US" smtClean="0"/>
          </a:p>
        </p:txBody>
      </p:sp>
      <p:sp>
        <p:nvSpPr>
          <p:cNvPr id="23556" name="投影片編號版面配置區 3"/>
          <p:cNvSpPr>
            <a:spLocks noGrp="1"/>
          </p:cNvSpPr>
          <p:nvPr>
            <p:ph type="sldNum" sz="quarter" idx="5"/>
          </p:nvPr>
        </p:nvSpPr>
        <p:spPr>
          <a:noFill/>
        </p:spPr>
        <p:txBody>
          <a:bodyPr/>
          <a:lstStyle/>
          <a:p>
            <a:fld id="{31A13C97-2D2B-483C-98E0-2FFF07D95E5B}" type="slidenum">
              <a:rPr lang="zh-TW" altLang="en-US" smtClean="0"/>
              <a:pPr/>
              <a:t>1</a:t>
            </a:fld>
            <a:endParaRPr lang="zh-TW"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標題投影片">
    <p:spTree>
      <p:nvGrpSpPr>
        <p:cNvPr id="1" name=""/>
        <p:cNvGrpSpPr/>
        <p:nvPr/>
      </p:nvGrpSpPr>
      <p:grpSpPr>
        <a:xfrm>
          <a:off x="0" y="0"/>
          <a:ext cx="0" cy="0"/>
          <a:chOff x="0" y="0"/>
          <a:chExt cx="0" cy="0"/>
        </a:xfrm>
      </p:grpSpPr>
      <p:pic>
        <p:nvPicPr>
          <p:cNvPr id="4" name="圖片 8" descr="PPT_1.jpg"/>
          <p:cNvPicPr>
            <a:picLocks noChangeAspect="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075" name="Rectangle 3"/>
          <p:cNvSpPr>
            <a:spLocks noGrp="1" noChangeArrowheads="1"/>
          </p:cNvSpPr>
          <p:nvPr>
            <p:ph type="ctrTitle"/>
          </p:nvPr>
        </p:nvSpPr>
        <p:spPr>
          <a:xfrm>
            <a:off x="685800" y="2130425"/>
            <a:ext cx="7772400" cy="1470025"/>
          </a:xfrm>
        </p:spPr>
        <p:txBody>
          <a:bodyPr/>
          <a:lstStyle>
            <a:lvl1pPr>
              <a:defRPr/>
            </a:lvl1pPr>
          </a:lstStyle>
          <a:p>
            <a:r>
              <a:rPr lang="zh-TW" altLang="en-US" smtClean="0"/>
              <a:t>按一下以編輯母片標題樣式</a:t>
            </a:r>
            <a:endParaRPr lang="zh-TW" altLang="en-US"/>
          </a:p>
        </p:txBody>
      </p:sp>
      <p:sp>
        <p:nvSpPr>
          <p:cNvPr id="3076" name="Rectangle 4"/>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TW" altLang="en-US" smtClean="0"/>
              <a:t>按一下以編輯母片副標題樣式</a:t>
            </a:r>
            <a:endParaRPr lang="zh-TW" altLang="en-US"/>
          </a:p>
        </p:txBody>
      </p:sp>
      <p:sp>
        <p:nvSpPr>
          <p:cNvPr id="5" name="Rectangle 5"/>
          <p:cNvSpPr>
            <a:spLocks noGrp="1" noChangeArrowheads="1"/>
          </p:cNvSpPr>
          <p:nvPr>
            <p:ph type="dt" sz="half" idx="10"/>
          </p:nvPr>
        </p:nvSpPr>
        <p:spPr/>
        <p:txBody>
          <a:bodyPr/>
          <a:lstStyle>
            <a:lvl1pPr>
              <a:defRPr/>
            </a:lvl1pPr>
          </a:lstStyle>
          <a:p>
            <a:pPr>
              <a:defRPr/>
            </a:pPr>
            <a:endParaRPr lang="en-US" altLang="zh-TW"/>
          </a:p>
        </p:txBody>
      </p:sp>
      <p:sp>
        <p:nvSpPr>
          <p:cNvPr id="6" name="Rectangle 6"/>
          <p:cNvSpPr>
            <a:spLocks noGrp="1" noChangeArrowheads="1"/>
          </p:cNvSpPr>
          <p:nvPr>
            <p:ph type="ftr" sz="quarter" idx="11"/>
          </p:nvPr>
        </p:nvSpPr>
        <p:spPr/>
        <p:txBody>
          <a:bodyPr/>
          <a:lstStyle>
            <a:lvl1pPr>
              <a:defRPr/>
            </a:lvl1pPr>
          </a:lstStyle>
          <a:p>
            <a:pPr>
              <a:defRPr/>
            </a:pPr>
            <a:endParaRPr lang="en-US" altLang="zh-TW"/>
          </a:p>
        </p:txBody>
      </p:sp>
      <p:sp>
        <p:nvSpPr>
          <p:cNvPr id="7" name="Rectangle 7"/>
          <p:cNvSpPr>
            <a:spLocks noGrp="1" noChangeArrowheads="1"/>
          </p:cNvSpPr>
          <p:nvPr>
            <p:ph type="sldNum" sz="quarter" idx="12"/>
          </p:nvPr>
        </p:nvSpPr>
        <p:spPr/>
        <p:txBody>
          <a:bodyPr/>
          <a:lstStyle>
            <a:lvl1pPr>
              <a:defRPr/>
            </a:lvl1pPr>
          </a:lstStyle>
          <a:p>
            <a:pPr>
              <a:defRPr/>
            </a:pPr>
            <a:fld id="{E9F2464E-3051-4088-96AC-A8B0B68D126B}" type="slidenum">
              <a:rPr lang="en-US" altLang="zh-TW"/>
              <a:pPr>
                <a:defRPr/>
              </a:pPr>
              <a:t>‹#›</a:t>
            </a:fld>
            <a:endParaRPr lang="en-US" altLang="zh-TW"/>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p:cNvSpPr>
            <a:spLocks noGrp="1" noChangeArrowheads="1"/>
          </p:cNvSpPr>
          <p:nvPr>
            <p:ph type="sldNum" sz="quarter" idx="12"/>
          </p:nvPr>
        </p:nvSpPr>
        <p:spPr>
          <a:ln/>
        </p:spPr>
        <p:txBody>
          <a:bodyPr/>
          <a:lstStyle>
            <a:lvl1pPr>
              <a:defRPr/>
            </a:lvl1pPr>
          </a:lstStyle>
          <a:p>
            <a:pPr>
              <a:defRPr/>
            </a:pPr>
            <a:fld id="{FC09558E-9200-412D-99D9-F76DF0E4E425}" type="slidenum">
              <a:rPr lang="en-US" altLang="zh-TW"/>
              <a:pPr>
                <a:defRPr/>
              </a:pPr>
              <a:t>‹#›</a:t>
            </a:fld>
            <a:endParaRPr lang="en-US" altLang="zh-TW"/>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91313" y="274638"/>
            <a:ext cx="2078037" cy="5808662"/>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81713" cy="5808662"/>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p:cNvSpPr>
            <a:spLocks noGrp="1" noChangeArrowheads="1"/>
          </p:cNvSpPr>
          <p:nvPr>
            <p:ph type="sldNum" sz="quarter" idx="12"/>
          </p:nvPr>
        </p:nvSpPr>
        <p:spPr>
          <a:ln/>
        </p:spPr>
        <p:txBody>
          <a:bodyPr/>
          <a:lstStyle>
            <a:lvl1pPr>
              <a:defRPr/>
            </a:lvl1pPr>
          </a:lstStyle>
          <a:p>
            <a:pPr>
              <a:defRPr/>
            </a:pPr>
            <a:fld id="{5B6EC05E-C24D-475A-B6E5-2058C1A225EB}" type="slidenum">
              <a:rPr lang="en-US" altLang="zh-TW"/>
              <a:pPr>
                <a:defRPr/>
              </a:pPr>
              <a:t>‹#›</a:t>
            </a:fld>
            <a:endParaRPr lang="en-US" altLang="zh-TW"/>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p:cNvSpPr>
            <a:spLocks noGrp="1" noChangeArrowheads="1"/>
          </p:cNvSpPr>
          <p:nvPr>
            <p:ph type="sldNum" sz="quarter" idx="12"/>
          </p:nvPr>
        </p:nvSpPr>
        <p:spPr>
          <a:ln/>
        </p:spPr>
        <p:txBody>
          <a:bodyPr/>
          <a:lstStyle>
            <a:lvl1pPr>
              <a:defRPr/>
            </a:lvl1pPr>
          </a:lstStyle>
          <a:p>
            <a:pPr>
              <a:defRPr/>
            </a:pPr>
            <a:fld id="{550E6330-66D7-48C5-8A1A-65867A4131E7}" type="slidenum">
              <a:rPr lang="en-US" altLang="zh-TW"/>
              <a:pPr>
                <a:defRPr/>
              </a:pPr>
              <a:t>‹#›</a:t>
            </a:fld>
            <a:endParaRPr lang="en-US" altLang="zh-TW"/>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smtClean="0"/>
              <a:t>按一下以編輯母片文字樣式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6" name="Rectangle 6"/>
          <p:cNvSpPr>
            <a:spLocks noGrp="1" noChangeArrowheads="1"/>
          </p:cNvSpPr>
          <p:nvPr>
            <p:ph type="sldNum" sz="quarter" idx="12"/>
          </p:nvPr>
        </p:nvSpPr>
        <p:spPr>
          <a:ln/>
        </p:spPr>
        <p:txBody>
          <a:bodyPr/>
          <a:lstStyle>
            <a:lvl1pPr>
              <a:defRPr/>
            </a:lvl1pPr>
          </a:lstStyle>
          <a:p>
            <a:pPr>
              <a:defRPr/>
            </a:pPr>
            <a:fld id="{7CE75D39-C9A7-437D-A4E5-D901CB8BF6FF}" type="slidenum">
              <a:rPr lang="en-US" altLang="zh-TW"/>
              <a:pPr>
                <a:defRPr/>
              </a:pPr>
              <a:t>‹#›</a:t>
            </a:fld>
            <a:endParaRPr lang="en-US" altLang="zh-TW"/>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539750" y="15573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730750" y="1557338"/>
            <a:ext cx="4038600" cy="45259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6"/>
          <p:cNvSpPr>
            <a:spLocks noGrp="1" noChangeArrowheads="1"/>
          </p:cNvSpPr>
          <p:nvPr>
            <p:ph type="sldNum" sz="quarter" idx="12"/>
          </p:nvPr>
        </p:nvSpPr>
        <p:spPr>
          <a:ln/>
        </p:spPr>
        <p:txBody>
          <a:bodyPr/>
          <a:lstStyle>
            <a:lvl1pPr>
              <a:defRPr/>
            </a:lvl1pPr>
          </a:lstStyle>
          <a:p>
            <a:pPr>
              <a:defRPr/>
            </a:pPr>
            <a:fld id="{1CD6BC96-2699-45E0-9163-37DA04BB6668}" type="slidenum">
              <a:rPr lang="en-US" altLang="zh-TW"/>
              <a:pPr>
                <a:defRPr/>
              </a:pPr>
              <a:t>‹#›</a:t>
            </a:fld>
            <a:endParaRPr lang="en-US" altLang="zh-TW"/>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9" name="Rectangle 6"/>
          <p:cNvSpPr>
            <a:spLocks noGrp="1" noChangeArrowheads="1"/>
          </p:cNvSpPr>
          <p:nvPr>
            <p:ph type="sldNum" sz="quarter" idx="12"/>
          </p:nvPr>
        </p:nvSpPr>
        <p:spPr>
          <a:ln/>
        </p:spPr>
        <p:txBody>
          <a:bodyPr/>
          <a:lstStyle>
            <a:lvl1pPr>
              <a:defRPr/>
            </a:lvl1pPr>
          </a:lstStyle>
          <a:p>
            <a:pPr>
              <a:defRPr/>
            </a:pPr>
            <a:fld id="{6D83420D-AD6C-4E5E-9B89-328CF3BC1218}" type="slidenum">
              <a:rPr lang="en-US" altLang="zh-TW"/>
              <a:pPr>
                <a:defRPr/>
              </a:pPr>
              <a:t>‹#›</a:t>
            </a:fld>
            <a:endParaRPr lang="en-US" altLang="zh-TW"/>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5" name="Rectangle 6"/>
          <p:cNvSpPr>
            <a:spLocks noGrp="1" noChangeArrowheads="1"/>
          </p:cNvSpPr>
          <p:nvPr>
            <p:ph type="sldNum" sz="quarter" idx="12"/>
          </p:nvPr>
        </p:nvSpPr>
        <p:spPr>
          <a:ln/>
        </p:spPr>
        <p:txBody>
          <a:bodyPr/>
          <a:lstStyle>
            <a:lvl1pPr>
              <a:defRPr/>
            </a:lvl1pPr>
          </a:lstStyle>
          <a:p>
            <a:pPr>
              <a:defRPr/>
            </a:pPr>
            <a:fld id="{C53D5F71-9EFF-46F8-8EA4-82B64FE90B25}" type="slidenum">
              <a:rPr lang="en-US" altLang="zh-TW"/>
              <a:pPr>
                <a:defRPr/>
              </a:pPr>
              <a:t>‹#›</a:t>
            </a:fld>
            <a:endParaRPr lang="en-US" altLang="zh-TW"/>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4" name="Rectangle 6"/>
          <p:cNvSpPr>
            <a:spLocks noGrp="1" noChangeArrowheads="1"/>
          </p:cNvSpPr>
          <p:nvPr>
            <p:ph type="sldNum" sz="quarter" idx="12"/>
          </p:nvPr>
        </p:nvSpPr>
        <p:spPr>
          <a:ln/>
        </p:spPr>
        <p:txBody>
          <a:bodyPr/>
          <a:lstStyle>
            <a:lvl1pPr>
              <a:defRPr/>
            </a:lvl1pPr>
          </a:lstStyle>
          <a:p>
            <a:pPr>
              <a:defRPr/>
            </a:pPr>
            <a:fld id="{64178C2D-63BC-49F7-8C0D-52A7F5B2E10B}" type="slidenum">
              <a:rPr lang="en-US" altLang="zh-TW"/>
              <a:pPr>
                <a:defRPr/>
              </a:pPr>
              <a:t>‹#›</a:t>
            </a:fld>
            <a:endParaRPr lang="en-US" altLang="zh-TW"/>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6"/>
          <p:cNvSpPr>
            <a:spLocks noGrp="1" noChangeArrowheads="1"/>
          </p:cNvSpPr>
          <p:nvPr>
            <p:ph type="sldNum" sz="quarter" idx="12"/>
          </p:nvPr>
        </p:nvSpPr>
        <p:spPr>
          <a:ln/>
        </p:spPr>
        <p:txBody>
          <a:bodyPr/>
          <a:lstStyle>
            <a:lvl1pPr>
              <a:defRPr/>
            </a:lvl1pPr>
          </a:lstStyle>
          <a:p>
            <a:pPr>
              <a:defRPr/>
            </a:pPr>
            <a:fld id="{5486DE16-E3DD-4DB1-8A9C-879E0F9ABBFA}" type="slidenum">
              <a:rPr lang="en-US" altLang="zh-TW"/>
              <a:pPr>
                <a:defRPr/>
              </a:pPr>
              <a:t>‹#›</a:t>
            </a:fld>
            <a:endParaRPr lang="en-US" altLang="zh-TW"/>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TW" altLang="en-US" noProof="0" smtClean="0"/>
              <a:t>按一下圖示以新增圖片</a:t>
            </a:r>
            <a:endParaRPr lang="zh-TW" altLang="en-US" noProof="0"/>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TW"/>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TW"/>
          </a:p>
        </p:txBody>
      </p:sp>
      <p:sp>
        <p:nvSpPr>
          <p:cNvPr id="7" name="Rectangle 6"/>
          <p:cNvSpPr>
            <a:spLocks noGrp="1" noChangeArrowheads="1"/>
          </p:cNvSpPr>
          <p:nvPr>
            <p:ph type="sldNum" sz="quarter" idx="12"/>
          </p:nvPr>
        </p:nvSpPr>
        <p:spPr>
          <a:ln/>
        </p:spPr>
        <p:txBody>
          <a:bodyPr/>
          <a:lstStyle>
            <a:lvl1pPr>
              <a:defRPr/>
            </a:lvl1pPr>
          </a:lstStyle>
          <a:p>
            <a:pPr>
              <a:defRPr/>
            </a:pPr>
            <a:fld id="{D72D1FB4-E96B-480F-92D6-228389A4DE29}" type="slidenum">
              <a:rPr lang="en-US" altLang="zh-TW"/>
              <a:pPr>
                <a:defRPr/>
              </a:pPr>
              <a:t>‹#›</a:t>
            </a:fld>
            <a:endParaRPr lang="en-US" altLang="zh-TW"/>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altLang="en-US" smtClean="0"/>
              <a:t>按一下以編輯母片標題樣式</a:t>
            </a:r>
          </a:p>
        </p:txBody>
      </p:sp>
      <p:sp>
        <p:nvSpPr>
          <p:cNvPr id="1027" name="Rectangle 3"/>
          <p:cNvSpPr>
            <a:spLocks noGrp="1" noChangeArrowheads="1"/>
          </p:cNvSpPr>
          <p:nvPr>
            <p:ph type="body" idx="1"/>
          </p:nvPr>
        </p:nvSpPr>
        <p:spPr bwMode="auto">
          <a:xfrm>
            <a:off x="539750" y="15573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smtClean="0"/>
              <a:t>按一下以編輯母片</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ea typeface="新細明體" charset="-120"/>
              </a:defRPr>
            </a:lvl1pPr>
          </a:lstStyle>
          <a:p>
            <a:pPr>
              <a:defRPr/>
            </a:pPr>
            <a:endParaRPr lang="en-US" altLang="zh-TW"/>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ea typeface="新細明體" charset="-120"/>
              </a:defRPr>
            </a:lvl1pPr>
          </a:lstStyle>
          <a:p>
            <a:pPr>
              <a:defRPr/>
            </a:pPr>
            <a:endParaRPr lang="en-US" altLang="zh-TW"/>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ea typeface="新細明體" charset="-120"/>
              </a:defRPr>
            </a:lvl1pPr>
          </a:lstStyle>
          <a:p>
            <a:pPr>
              <a:defRPr/>
            </a:pPr>
            <a:fld id="{BF6E0C35-BE14-404F-AD7D-77A51F8BC337}" type="slidenum">
              <a:rPr lang="en-US" altLang="zh-TW"/>
              <a:pPr>
                <a:defRPr/>
              </a:pPr>
              <a:t>‹#›</a:t>
            </a:fld>
            <a:endParaRPr lang="en-US" altLang="zh-TW"/>
          </a:p>
        </p:txBody>
      </p:sp>
      <p:pic>
        <p:nvPicPr>
          <p:cNvPr id="1031" name="圖片 7" descr="PPT_2.jpg"/>
          <p:cNvPicPr>
            <a:picLocks noChangeAspect="1"/>
          </p:cNvPicPr>
          <p:nvPr/>
        </p:nvPicPr>
        <p:blipFill>
          <a:blip r:embed="rId13" cstate="print"/>
          <a:srcRect/>
          <a:stretch>
            <a:fillRect/>
          </a:stretch>
        </p:blipFill>
        <p:spPr bwMode="auto">
          <a:xfrm>
            <a:off x="0" y="0"/>
            <a:ext cx="9144000" cy="6858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329" r:id="rId1"/>
    <p:sldLayoutId id="2147484319" r:id="rId2"/>
    <p:sldLayoutId id="2147484320" r:id="rId3"/>
    <p:sldLayoutId id="2147484321" r:id="rId4"/>
    <p:sldLayoutId id="2147484322" r:id="rId5"/>
    <p:sldLayoutId id="2147484323" r:id="rId6"/>
    <p:sldLayoutId id="2147484324" r:id="rId7"/>
    <p:sldLayoutId id="2147484325" r:id="rId8"/>
    <p:sldLayoutId id="2147484326" r:id="rId9"/>
    <p:sldLayoutId id="2147484327" r:id="rId10"/>
    <p:sldLayoutId id="2147484328" r:id="rId11"/>
  </p:sldLayoutIdLst>
  <p:hf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新細明體" pitchFamily="18" charset="-120"/>
        </a:defRPr>
      </a:lvl2pPr>
      <a:lvl3pPr algn="ctr" rtl="0" eaLnBrk="0" fontAlgn="base" hangingPunct="0">
        <a:spcBef>
          <a:spcPct val="0"/>
        </a:spcBef>
        <a:spcAft>
          <a:spcPct val="0"/>
        </a:spcAft>
        <a:defRPr kumimoji="1" sz="4400">
          <a:solidFill>
            <a:schemeClr val="tx2"/>
          </a:solidFill>
          <a:latin typeface="Arial" charset="0"/>
          <a:ea typeface="新細明體" pitchFamily="18" charset="-120"/>
        </a:defRPr>
      </a:lvl3pPr>
      <a:lvl4pPr algn="ctr" rtl="0" eaLnBrk="0" fontAlgn="base" hangingPunct="0">
        <a:spcBef>
          <a:spcPct val="0"/>
        </a:spcBef>
        <a:spcAft>
          <a:spcPct val="0"/>
        </a:spcAft>
        <a:defRPr kumimoji="1" sz="4400">
          <a:solidFill>
            <a:schemeClr val="tx2"/>
          </a:solidFill>
          <a:latin typeface="Arial" charset="0"/>
          <a:ea typeface="新細明體" pitchFamily="18" charset="-120"/>
        </a:defRPr>
      </a:lvl4pPr>
      <a:lvl5pPr algn="ctr" rtl="0" eaLnBrk="0" fontAlgn="base" hangingPunct="0">
        <a:spcBef>
          <a:spcPct val="0"/>
        </a:spcBef>
        <a:spcAft>
          <a:spcPct val="0"/>
        </a:spcAft>
        <a:defRPr kumimoji="1" sz="4400">
          <a:solidFill>
            <a:schemeClr val="tx2"/>
          </a:solidFill>
          <a:latin typeface="Arial" charset="0"/>
          <a:ea typeface="新細明體" pitchFamily="18" charset="-120"/>
        </a:defRPr>
      </a:lvl5pPr>
      <a:lvl6pPr marL="457200" algn="ctr" rtl="0" eaLnBrk="1" fontAlgn="base" hangingPunct="1">
        <a:spcBef>
          <a:spcPct val="0"/>
        </a:spcBef>
        <a:spcAft>
          <a:spcPct val="0"/>
        </a:spcAft>
        <a:defRPr kumimoji="1" sz="4400">
          <a:solidFill>
            <a:schemeClr val="tx2"/>
          </a:solidFill>
          <a:latin typeface="Arial" charset="0"/>
          <a:ea typeface="新細明體" pitchFamily="18" charset="-120"/>
        </a:defRPr>
      </a:lvl6pPr>
      <a:lvl7pPr marL="914400" algn="ctr" rtl="0" eaLnBrk="1" fontAlgn="base" hangingPunct="1">
        <a:spcBef>
          <a:spcPct val="0"/>
        </a:spcBef>
        <a:spcAft>
          <a:spcPct val="0"/>
        </a:spcAft>
        <a:defRPr kumimoji="1" sz="4400">
          <a:solidFill>
            <a:schemeClr val="tx2"/>
          </a:solidFill>
          <a:latin typeface="Arial" charset="0"/>
          <a:ea typeface="新細明體" pitchFamily="18" charset="-120"/>
        </a:defRPr>
      </a:lvl7pPr>
      <a:lvl8pPr marL="1371600" algn="ctr" rtl="0" eaLnBrk="1" fontAlgn="base" hangingPunct="1">
        <a:spcBef>
          <a:spcPct val="0"/>
        </a:spcBef>
        <a:spcAft>
          <a:spcPct val="0"/>
        </a:spcAft>
        <a:defRPr kumimoji="1" sz="4400">
          <a:solidFill>
            <a:schemeClr val="tx2"/>
          </a:solidFill>
          <a:latin typeface="Arial" charset="0"/>
          <a:ea typeface="新細明體" pitchFamily="18" charset="-120"/>
        </a:defRPr>
      </a:lvl8pPr>
      <a:lvl9pPr marL="1828800" algn="ctr" rtl="0" eaLnBrk="1" fontAlgn="base" hangingPunct="1">
        <a:spcBef>
          <a:spcPct val="0"/>
        </a:spcBef>
        <a:spcAft>
          <a:spcPct val="0"/>
        </a:spcAft>
        <a:defRPr kumimoji="1" sz="4400">
          <a:solidFill>
            <a:schemeClr val="tx2"/>
          </a:solidFill>
          <a:latin typeface="Arial" charset="0"/>
          <a:ea typeface="新細明體" pitchFamily="18" charset="-120"/>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lib.ntnu.edu.tw/service/librarian.jsp" TargetMode="External"/><Relationship Id="rId2" Type="http://schemas.openxmlformats.org/officeDocument/2006/relationships/hyperlink" Target="http://www.lib.nthu.edu.tw/library/project/human/new_project/ex_books.xls"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hyperlink" Target="http://nscbooks.lib.ntu.edu.tw/"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nscbooks.lib.ntu.edu.tw/"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lib.ntnu.edu.tw/nsc/index.jsp"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lib.ntnu.edu.tw/nsc/download/%E6%BA%90%E8%B5%B7.pdf" TargetMode="External"/><Relationship Id="rId7" Type="http://schemas.openxmlformats.org/officeDocument/2006/relationships/hyperlink" Target="http://www.lib.nthu.edu.tw/library/project/human/new_project/reference2.pdf" TargetMode="External"/><Relationship Id="rId2" Type="http://schemas.openxmlformats.org/officeDocument/2006/relationships/hyperlink" Target="http://www.lib.nchu.edu.tw/images/stories/acq/nsc/103_nsc.pdf" TargetMode="External"/><Relationship Id="rId1" Type="http://schemas.openxmlformats.org/officeDocument/2006/relationships/slideLayout" Target="../slideLayouts/slideLayout2.xml"/><Relationship Id="rId6" Type="http://schemas.openxmlformats.org/officeDocument/2006/relationships/hyperlink" Target="http://www.lib.nthu.edu.tw/library/project/human/new_project/reference4.pdf" TargetMode="External"/><Relationship Id="rId5" Type="http://schemas.openxmlformats.org/officeDocument/2006/relationships/hyperlink" Target="http://www.lib.nthu.edu.tw/library/project/human/new_project/reference3.pdf" TargetMode="External"/><Relationship Id="rId4" Type="http://schemas.openxmlformats.org/officeDocument/2006/relationships/hyperlink" Target="http://www.lib.ncku.edu.tw/journal/18/pdf/18-4.pdf"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副標題 2"/>
          <p:cNvSpPr>
            <a:spLocks noGrp="1"/>
          </p:cNvSpPr>
          <p:nvPr>
            <p:ph type="subTitle" idx="1"/>
          </p:nvPr>
        </p:nvSpPr>
        <p:spPr>
          <a:xfrm>
            <a:off x="2339975" y="4076700"/>
            <a:ext cx="4456113" cy="1635125"/>
          </a:xfrm>
        </p:spPr>
        <p:txBody>
          <a:bodyPr/>
          <a:lstStyle/>
          <a:p>
            <a:pPr eaLnBrk="1" hangingPunct="1"/>
            <a:endParaRPr lang="en-US" altLang="zh-TW" sz="3000" b="1" smtClean="0">
              <a:solidFill>
                <a:srgbClr val="254061"/>
              </a:solidFill>
              <a:latin typeface="華康隸書體W5"/>
              <a:ea typeface="華康隸書體W5"/>
              <a:cs typeface="Times New Roman" pitchFamily="18" charset="0"/>
            </a:endParaRPr>
          </a:p>
        </p:txBody>
      </p:sp>
      <p:sp>
        <p:nvSpPr>
          <p:cNvPr id="3075" name="投影片編號版面配置區 5"/>
          <p:cNvSpPr>
            <a:spLocks noGrp="1"/>
          </p:cNvSpPr>
          <p:nvPr>
            <p:ph type="sldNum" sz="quarter" idx="12"/>
          </p:nvPr>
        </p:nvSpPr>
        <p:spPr>
          <a:noFill/>
        </p:spPr>
        <p:txBody>
          <a:bodyPr/>
          <a:lstStyle/>
          <a:p>
            <a:fld id="{77B3AC46-70D4-4A2A-8461-B967154CAF3C}" type="slidenum">
              <a:rPr lang="zh-TW" altLang="en-US" smtClean="0">
                <a:latin typeface="Arial" pitchFamily="34" charset="0"/>
                <a:ea typeface="新細明體" pitchFamily="18" charset="-120"/>
              </a:rPr>
              <a:pPr/>
              <a:t>1</a:t>
            </a:fld>
            <a:endParaRPr lang="zh-TW" altLang="en-US" smtClean="0">
              <a:latin typeface="Arial" pitchFamily="34" charset="0"/>
              <a:ea typeface="新細明體" pitchFamily="18" charset="-120"/>
            </a:endParaRPr>
          </a:p>
        </p:txBody>
      </p:sp>
      <p:sp>
        <p:nvSpPr>
          <p:cNvPr id="3076" name="文字方塊 6"/>
          <p:cNvSpPr txBox="1">
            <a:spLocks noChangeArrowheads="1"/>
          </p:cNvSpPr>
          <p:nvPr/>
        </p:nvSpPr>
        <p:spPr bwMode="auto">
          <a:xfrm>
            <a:off x="3492500" y="188913"/>
            <a:ext cx="5500688" cy="519112"/>
          </a:xfrm>
          <a:prstGeom prst="rect">
            <a:avLst/>
          </a:prstGeom>
          <a:noFill/>
          <a:ln w="9525">
            <a:noFill/>
            <a:miter lim="800000"/>
            <a:headEnd/>
            <a:tailEnd/>
          </a:ln>
        </p:spPr>
        <p:txBody>
          <a:bodyPr>
            <a:spAutoFit/>
          </a:bodyPr>
          <a:lstStyle/>
          <a:p>
            <a:r>
              <a:rPr lang="en-US" altLang="zh-TW" sz="2800">
                <a:solidFill>
                  <a:srgbClr val="000099"/>
                </a:solidFill>
                <a:latin typeface="Times New Roman" pitchFamily="18" charset="0"/>
                <a:ea typeface="華康細圓體"/>
                <a:cs typeface="Times New Roman" pitchFamily="18" charset="0"/>
              </a:rPr>
              <a:t> </a:t>
            </a:r>
            <a:endParaRPr lang="zh-TW" altLang="en-US" sz="2800">
              <a:solidFill>
                <a:srgbClr val="000099"/>
              </a:solidFill>
              <a:latin typeface="Times New Roman" pitchFamily="18" charset="0"/>
              <a:ea typeface="華康細圓體"/>
              <a:cs typeface="Times New Roman" pitchFamily="18" charset="0"/>
            </a:endParaRPr>
          </a:p>
        </p:txBody>
      </p:sp>
      <p:sp>
        <p:nvSpPr>
          <p:cNvPr id="3077" name="Rectangle 6"/>
          <p:cNvSpPr>
            <a:spLocks noChangeArrowheads="1"/>
          </p:cNvSpPr>
          <p:nvPr/>
        </p:nvSpPr>
        <p:spPr bwMode="auto">
          <a:xfrm>
            <a:off x="0" y="1412875"/>
            <a:ext cx="9144000" cy="1262063"/>
          </a:xfrm>
          <a:prstGeom prst="rect">
            <a:avLst/>
          </a:prstGeom>
          <a:noFill/>
          <a:ln w="9525">
            <a:noFill/>
            <a:miter lim="800000"/>
            <a:headEnd/>
            <a:tailEnd/>
          </a:ln>
        </p:spPr>
        <p:txBody>
          <a:bodyPr>
            <a:spAutoFit/>
          </a:bodyPr>
          <a:lstStyle/>
          <a:p>
            <a:pPr algn="ctr"/>
            <a:r>
              <a:rPr kumimoji="0" lang="en-US" altLang="zh-TW" sz="3600">
                <a:latin typeface="Times New Roman" pitchFamily="18" charset="0"/>
                <a:ea typeface="標楷體" pitchFamily="65" charset="-120"/>
                <a:cs typeface="Times New Roman" pitchFamily="18" charset="0"/>
              </a:rPr>
              <a:t>106</a:t>
            </a:r>
            <a:r>
              <a:rPr kumimoji="0" lang="zh-TW" altLang="en-US" sz="4000">
                <a:ea typeface="標楷體" pitchFamily="65" charset="-120"/>
                <a:cs typeface="Times New Roman" pitchFamily="18" charset="0"/>
              </a:rPr>
              <a:t>年度科技部人文司</a:t>
            </a:r>
            <a:endParaRPr kumimoji="0" lang="en-US" altLang="zh-TW" sz="4000">
              <a:ea typeface="標楷體" pitchFamily="65" charset="-120"/>
              <a:cs typeface="Times New Roman" pitchFamily="18" charset="0"/>
            </a:endParaRPr>
          </a:p>
          <a:p>
            <a:pPr algn="ctr"/>
            <a:r>
              <a:rPr kumimoji="0" lang="zh-TW" altLang="en-US" sz="3600">
                <a:ea typeface="標楷體" pitchFamily="65" charset="-120"/>
                <a:cs typeface="Times New Roman" pitchFamily="18" charset="0"/>
              </a:rPr>
              <a:t>「補助人文及社會科學研究圖書計畫」</a:t>
            </a:r>
          </a:p>
        </p:txBody>
      </p:sp>
      <p:sp>
        <p:nvSpPr>
          <p:cNvPr id="3078" name="矩形 7"/>
          <p:cNvSpPr>
            <a:spLocks noChangeArrowheads="1"/>
          </p:cNvSpPr>
          <p:nvPr/>
        </p:nvSpPr>
        <p:spPr bwMode="auto">
          <a:xfrm>
            <a:off x="2771775" y="3644900"/>
            <a:ext cx="3384550" cy="646113"/>
          </a:xfrm>
          <a:prstGeom prst="rect">
            <a:avLst/>
          </a:prstGeom>
          <a:noFill/>
          <a:ln w="9525">
            <a:noFill/>
            <a:miter lim="800000"/>
            <a:headEnd/>
            <a:tailEnd/>
          </a:ln>
        </p:spPr>
        <p:txBody>
          <a:bodyPr>
            <a:spAutoFit/>
          </a:bodyPr>
          <a:lstStyle/>
          <a:p>
            <a:pPr algn="ctr"/>
            <a:r>
              <a:rPr lang="zh-TW" altLang="en-US" sz="3600" b="1">
                <a:solidFill>
                  <a:srgbClr val="0066FF"/>
                </a:solidFill>
                <a:ea typeface="標楷體" pitchFamily="65" charset="-120"/>
              </a:rPr>
              <a:t>圖書館配合措施</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2"/>
          <p:cNvSpPr>
            <a:spLocks noGrp="1" noChangeArrowheads="1"/>
          </p:cNvSpPr>
          <p:nvPr>
            <p:ph type="title"/>
          </p:nvPr>
        </p:nvSpPr>
        <p:spPr/>
        <p:txBody>
          <a:bodyPr/>
          <a:lstStyle/>
          <a:p>
            <a:r>
              <a:rPr lang="zh-TW" altLang="en-US" b="1" smtClean="0">
                <a:solidFill>
                  <a:srgbClr val="0070C0"/>
                </a:solidFill>
                <a:ea typeface="標楷體" pitchFamily="65" charset="-120"/>
              </a:rPr>
              <a:t>系所與圖書館之分工</a:t>
            </a:r>
          </a:p>
        </p:txBody>
      </p:sp>
      <p:sp>
        <p:nvSpPr>
          <p:cNvPr id="12291" name="Rectangle 3"/>
          <p:cNvSpPr>
            <a:spLocks noGrp="1" noChangeArrowheads="1"/>
          </p:cNvSpPr>
          <p:nvPr>
            <p:ph type="body" idx="1"/>
          </p:nvPr>
        </p:nvSpPr>
        <p:spPr>
          <a:xfrm>
            <a:off x="395288" y="1628775"/>
            <a:ext cx="8532812" cy="4454525"/>
          </a:xfrm>
        </p:spPr>
        <p:txBody>
          <a:bodyPr/>
          <a:lstStyle/>
          <a:p>
            <a:r>
              <a:rPr lang="zh-TW" altLang="en-US" smtClean="0">
                <a:ea typeface="標楷體" pitchFamily="65" charset="-120"/>
              </a:rPr>
              <a:t>圖書館工作項目</a:t>
            </a:r>
            <a:br>
              <a:rPr lang="zh-TW" altLang="en-US" smtClean="0">
                <a:ea typeface="標楷體" pitchFamily="65" charset="-120"/>
              </a:rPr>
            </a:br>
            <a:r>
              <a:rPr lang="zh-TW" altLang="en-US" smtClean="0">
                <a:ea typeface="標楷體" pitchFamily="65" charset="-120"/>
              </a:rPr>
              <a:t>一、提供館藏統計資料及計畫案中與圖書</a:t>
            </a:r>
            <a:endParaRPr lang="en-US" altLang="zh-TW" smtClean="0">
              <a:ea typeface="標楷體" pitchFamily="65" charset="-120"/>
            </a:endParaRPr>
          </a:p>
          <a:p>
            <a:pPr>
              <a:buFontTx/>
              <a:buNone/>
            </a:pPr>
            <a:r>
              <a:rPr lang="en-US" altLang="zh-TW" smtClean="0">
                <a:ea typeface="標楷體" pitchFamily="65" charset="-120"/>
              </a:rPr>
              <a:t>          </a:t>
            </a:r>
            <a:r>
              <a:rPr lang="zh-TW" altLang="en-US" smtClean="0">
                <a:ea typeface="標楷體" pitchFamily="65" charset="-120"/>
              </a:rPr>
              <a:t>館相關之資料。</a:t>
            </a:r>
            <a:br>
              <a:rPr lang="zh-TW" altLang="en-US" smtClean="0">
                <a:ea typeface="標楷體" pitchFamily="65" charset="-120"/>
              </a:rPr>
            </a:br>
            <a:r>
              <a:rPr lang="zh-TW" altLang="en-US" smtClean="0">
                <a:ea typeface="標楷體" pitchFamily="65" charset="-120"/>
              </a:rPr>
              <a:t>二、圖書採購作業。</a:t>
            </a:r>
            <a:br>
              <a:rPr lang="zh-TW" altLang="en-US" smtClean="0">
                <a:ea typeface="標楷體" pitchFamily="65" charset="-120"/>
              </a:rPr>
            </a:br>
            <a:r>
              <a:rPr lang="zh-TW" altLang="en-US" smtClean="0">
                <a:ea typeface="標楷體" pitchFamily="65" charset="-120"/>
              </a:rPr>
              <a:t>三、圖書驗收、加工、分編、上架等作業。</a:t>
            </a:r>
            <a:br>
              <a:rPr lang="zh-TW" altLang="en-US" smtClean="0">
                <a:ea typeface="標楷體" pitchFamily="65" charset="-120"/>
              </a:rPr>
            </a:br>
            <a:r>
              <a:rPr lang="zh-TW" altLang="en-US" smtClean="0">
                <a:ea typeface="標楷體" pitchFamily="65" charset="-120"/>
              </a:rPr>
              <a:t>四、於圖書館網站設置查詢專區，以利查詢</a:t>
            </a:r>
            <a:endParaRPr lang="en-US" altLang="zh-TW" smtClean="0">
              <a:ea typeface="標楷體" pitchFamily="65" charset="-120"/>
            </a:endParaRPr>
          </a:p>
          <a:p>
            <a:pPr>
              <a:buFontTx/>
              <a:buNone/>
            </a:pPr>
            <a:r>
              <a:rPr lang="en-US" altLang="zh-TW" smtClean="0">
                <a:ea typeface="標楷體" pitchFamily="65" charset="-120"/>
              </a:rPr>
              <a:t>          </a:t>
            </a:r>
            <a:r>
              <a:rPr lang="zh-TW" altLang="en-US" smtClean="0">
                <a:ea typeface="標楷體" pitchFamily="65" charset="-120"/>
              </a:rPr>
              <a:t>及推廣。</a:t>
            </a:r>
            <a:br>
              <a:rPr lang="zh-TW" altLang="en-US" smtClean="0">
                <a:ea typeface="標楷體" pitchFamily="65" charset="-120"/>
              </a:rPr>
            </a:br>
            <a:r>
              <a:rPr lang="zh-TW" altLang="en-US" smtClean="0">
                <a:ea typeface="標楷體" pitchFamily="65" charset="-120"/>
              </a:rPr>
              <a:t>五、提供補助採購圖書之借閱次數統計數據</a:t>
            </a:r>
            <a:endParaRPr lang="en-US" altLang="zh-TW" smtClean="0">
              <a:ea typeface="標楷體" pitchFamily="65" charset="-120"/>
            </a:endParaRPr>
          </a:p>
          <a:p>
            <a:pPr>
              <a:buFontTx/>
              <a:buNone/>
            </a:pPr>
            <a:r>
              <a:rPr lang="en-US" altLang="zh-TW" smtClean="0">
                <a:ea typeface="標楷體" pitchFamily="65" charset="-120"/>
              </a:rPr>
              <a:t>          </a:t>
            </a:r>
            <a:r>
              <a:rPr lang="zh-TW" altLang="en-US" smtClean="0">
                <a:ea typeface="標楷體" pitchFamily="65" charset="-120"/>
              </a:rPr>
              <a:t>。</a:t>
            </a:r>
          </a:p>
        </p:txBody>
      </p:sp>
      <p:sp>
        <p:nvSpPr>
          <p:cNvPr id="12292" name="投影片編號版面配置區 3"/>
          <p:cNvSpPr>
            <a:spLocks noGrp="1"/>
          </p:cNvSpPr>
          <p:nvPr>
            <p:ph type="sldNum" sz="quarter" idx="12"/>
          </p:nvPr>
        </p:nvSpPr>
        <p:spPr>
          <a:noFill/>
        </p:spPr>
        <p:txBody>
          <a:bodyPr/>
          <a:lstStyle/>
          <a:p>
            <a:fld id="{339DD58F-BB81-4BC3-8949-328FC382EE54}" type="slidenum">
              <a:rPr lang="en-US" altLang="zh-TW" smtClean="0">
                <a:latin typeface="Arial" pitchFamily="34" charset="0"/>
                <a:ea typeface="新細明體" pitchFamily="18" charset="-120"/>
              </a:rPr>
              <a:pPr/>
              <a:t>10</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標題 1"/>
          <p:cNvSpPr>
            <a:spLocks noGrp="1"/>
          </p:cNvSpPr>
          <p:nvPr>
            <p:ph type="title"/>
          </p:nvPr>
        </p:nvSpPr>
        <p:spPr>
          <a:xfrm>
            <a:off x="457200" y="274638"/>
            <a:ext cx="8229600" cy="777875"/>
          </a:xfrm>
        </p:spPr>
        <p:txBody>
          <a:bodyPr/>
          <a:lstStyle/>
          <a:p>
            <a:pPr algn="l"/>
            <a:r>
              <a:rPr lang="en-US" altLang="zh-TW" smtClean="0">
                <a:solidFill>
                  <a:srgbClr val="000000"/>
                </a:solidFill>
                <a:latin typeface="標楷體" pitchFamily="65" charset="-120"/>
                <a:cs typeface="Times New Roman" pitchFamily="18" charset="0"/>
              </a:rPr>
              <a:t/>
            </a:r>
            <a:br>
              <a:rPr lang="en-US" altLang="zh-TW" smtClean="0">
                <a:solidFill>
                  <a:srgbClr val="000000"/>
                </a:solidFill>
                <a:latin typeface="標楷體" pitchFamily="65" charset="-120"/>
                <a:cs typeface="Times New Roman" pitchFamily="18" charset="0"/>
              </a:rPr>
            </a:br>
            <a:r>
              <a:rPr lang="zh-TW" altLang="zh-TW" b="1" smtClean="0">
                <a:solidFill>
                  <a:srgbClr val="0070C0"/>
                </a:solidFill>
                <a:latin typeface="標楷體" pitchFamily="65" charset="-120"/>
                <a:ea typeface="標楷體" pitchFamily="65" charset="-120"/>
                <a:cs typeface="Times New Roman" pitchFamily="18" charset="0"/>
              </a:rPr>
              <a:t>計畫核定前</a:t>
            </a:r>
            <a:r>
              <a:rPr lang="zh-TW" altLang="en-US" b="1" smtClean="0">
                <a:solidFill>
                  <a:srgbClr val="0070C0"/>
                </a:solidFill>
                <a:latin typeface="標楷體" pitchFamily="65" charset="-120"/>
                <a:ea typeface="標楷體" pitchFamily="65" charset="-120"/>
                <a:cs typeface="Times New Roman" pitchFamily="18" charset="0"/>
              </a:rPr>
              <a:t>之作業</a:t>
            </a:r>
            <a:r>
              <a:rPr lang="zh-TW" altLang="zh-TW" smtClean="0">
                <a:latin typeface="標楷體" pitchFamily="65" charset="-120"/>
                <a:ea typeface="標楷體" pitchFamily="65" charset="-120"/>
              </a:rPr>
              <a:t/>
            </a:r>
            <a:br>
              <a:rPr lang="zh-TW" altLang="zh-TW" smtClean="0">
                <a:latin typeface="標楷體" pitchFamily="65" charset="-120"/>
                <a:ea typeface="標楷體" pitchFamily="65" charset="-120"/>
              </a:rPr>
            </a:br>
            <a:endParaRPr lang="zh-TW" altLang="en-US" smtClean="0">
              <a:latin typeface="標楷體" pitchFamily="65" charset="-120"/>
              <a:ea typeface="標楷體" pitchFamily="65" charset="-120"/>
            </a:endParaRPr>
          </a:p>
        </p:txBody>
      </p:sp>
      <p:graphicFrame>
        <p:nvGraphicFramePr>
          <p:cNvPr id="4" name="內容版面配置區 3"/>
          <p:cNvGraphicFramePr>
            <a:graphicFrameLocks noGrp="1"/>
          </p:cNvGraphicFramePr>
          <p:nvPr>
            <p:ph idx="1"/>
          </p:nvPr>
        </p:nvGraphicFramePr>
        <p:xfrm>
          <a:off x="250825" y="1844675"/>
          <a:ext cx="8640763" cy="4186238"/>
        </p:xfrm>
        <a:graphic>
          <a:graphicData uri="http://schemas.openxmlformats.org/drawingml/2006/table">
            <a:tbl>
              <a:tblPr/>
              <a:tblGrid>
                <a:gridCol w="3457575"/>
                <a:gridCol w="1952625"/>
                <a:gridCol w="3230563"/>
              </a:tblGrid>
              <a:tr h="4318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dirty="0" smtClean="0">
                          <a:ln>
                            <a:noFill/>
                          </a:ln>
                          <a:solidFill>
                            <a:schemeClr val="tx1"/>
                          </a:solidFill>
                          <a:effectLst/>
                          <a:latin typeface="Times New Roman" pitchFamily="18" charset="0"/>
                          <a:ea typeface="標楷體" pitchFamily="65" charset="-120"/>
                          <a:cs typeface="Times New Roman" pitchFamily="18" charset="0"/>
                        </a:rPr>
                        <a:t>工作項目</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負責單位</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rPr>
                        <a:t>說明事項</a:t>
                      </a: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63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smtClean="0">
                          <a:ln>
                            <a:noFill/>
                          </a:ln>
                          <a:solidFill>
                            <a:srgbClr val="000000"/>
                          </a:solidFill>
                          <a:effectLst/>
                          <a:latin typeface="Times New Roman" pitchFamily="18" charset="0"/>
                          <a:ea typeface="新細明體" pitchFamily="18" charset="-120"/>
                          <a:cs typeface="Times New Roman" pitchFamily="18" charset="0"/>
                        </a:rPr>
                        <a:t>1.</a:t>
                      </a:r>
                      <a:r>
                        <a:rPr kumimoji="0" 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提供館藏統計</a:t>
                      </a:r>
                      <a:endParaRPr kumimoji="0" lang="zh-TW" sz="2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smtClean="0">
                          <a:ln>
                            <a:noFill/>
                          </a:ln>
                          <a:solidFill>
                            <a:srgbClr val="000000"/>
                          </a:solidFill>
                          <a:effectLst/>
                          <a:latin typeface="Times New Roman" pitchFamily="18" charset="0"/>
                          <a:ea typeface="標楷體" pitchFamily="65" charset="-120"/>
                          <a:cs typeface="Times New Roman" pitchFamily="18" charset="0"/>
                        </a:rPr>
                        <a:t>圖書館</a:t>
                      </a:r>
                      <a:endParaRPr kumimoji="0" lang="zh-TW" sz="24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smtClean="0">
                          <a:ln>
                            <a:noFill/>
                          </a:ln>
                          <a:solidFill>
                            <a:srgbClr val="000000"/>
                          </a:solidFill>
                          <a:effectLst/>
                          <a:latin typeface="Times New Roman" pitchFamily="18" charset="0"/>
                          <a:ea typeface="標楷體" pitchFamily="65" charset="-120"/>
                          <a:cs typeface="Times New Roman" pitchFamily="18" charset="0"/>
                        </a:rPr>
                        <a:t>依計畫申請人需求，提供相關館藏統計。</a:t>
                      </a:r>
                      <a:endParaRPr kumimoji="0" lang="zh-TW" sz="24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smtClean="0">
                          <a:ln>
                            <a:noFill/>
                          </a:ln>
                          <a:solidFill>
                            <a:srgbClr val="000000"/>
                          </a:solidFill>
                          <a:effectLst/>
                          <a:latin typeface="Times New Roman" pitchFamily="18" charset="0"/>
                          <a:ea typeface="新細明體" pitchFamily="18" charset="-120"/>
                          <a:cs typeface="Times New Roman" pitchFamily="18" charset="0"/>
                        </a:rPr>
                        <a:t>2.</a:t>
                      </a:r>
                      <a:r>
                        <a:rPr kumimoji="0" 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提供館藏及服務說明</a:t>
                      </a:r>
                      <a:endParaRPr kumimoji="0" lang="zh-TW" sz="2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smtClean="0">
                          <a:ln>
                            <a:noFill/>
                          </a:ln>
                          <a:solidFill>
                            <a:srgbClr val="000000"/>
                          </a:solidFill>
                          <a:effectLst/>
                          <a:latin typeface="Times New Roman" pitchFamily="18" charset="0"/>
                          <a:ea typeface="標楷體" pitchFamily="65" charset="-120"/>
                          <a:cs typeface="Times New Roman" pitchFamily="18" charset="0"/>
                        </a:rPr>
                        <a:t>圖書館</a:t>
                      </a:r>
                      <a:endParaRPr kumimoji="0" lang="zh-TW" sz="24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TW" sz="2400" b="0" i="0" u="none" strike="noStrike" cap="none" normalizeH="0" baseline="0" smtClean="0">
                        <a:ln>
                          <a:noFill/>
                        </a:ln>
                        <a:solidFill>
                          <a:srgbClr val="000000"/>
                        </a:solidFill>
                        <a:effectLst/>
                        <a:latin typeface="Times New Roman" pitchFamily="18" charset="0"/>
                        <a:ea typeface="新細明體" pitchFamily="18"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63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smtClean="0">
                          <a:ln>
                            <a:noFill/>
                          </a:ln>
                          <a:solidFill>
                            <a:srgbClr val="000000"/>
                          </a:solidFill>
                          <a:effectLst/>
                          <a:latin typeface="Times New Roman" pitchFamily="18" charset="0"/>
                          <a:ea typeface="新細明體" pitchFamily="18" charset="-120"/>
                          <a:cs typeface="Times New Roman" pitchFamily="18" charset="0"/>
                        </a:rPr>
                        <a:t>3.</a:t>
                      </a:r>
                      <a:r>
                        <a:rPr kumimoji="0" 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提供館長簡歷</a:t>
                      </a:r>
                      <a:endParaRPr kumimoji="0" lang="zh-TW" sz="2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smtClean="0">
                          <a:ln>
                            <a:noFill/>
                          </a:ln>
                          <a:solidFill>
                            <a:srgbClr val="000000"/>
                          </a:solidFill>
                          <a:effectLst/>
                          <a:latin typeface="Times New Roman" pitchFamily="18" charset="0"/>
                          <a:ea typeface="標楷體" pitchFamily="65" charset="-120"/>
                          <a:cs typeface="Times New Roman" pitchFamily="18" charset="0"/>
                        </a:rPr>
                        <a:t>圖書館</a:t>
                      </a:r>
                      <a:endParaRPr kumimoji="0" lang="zh-TW" sz="24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依科</a:t>
                      </a:r>
                      <a:r>
                        <a:rPr kumimoji="0" lang="zh-TW" altLang="en-US"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技部</a:t>
                      </a:r>
                      <a:r>
                        <a:rPr kumimoji="0" 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計畫要求，</a:t>
                      </a:r>
                      <a:endParaRPr kumimoji="0" lang="en-US" alt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館長為當然共同主持人</a:t>
                      </a:r>
                      <a:endParaRPr kumimoji="0" lang="zh-TW" sz="2400" b="0" i="0" u="none" strike="noStrike" cap="none" normalizeH="0" baseline="0" dirty="0" smtClean="0">
                        <a:ln>
                          <a:noFill/>
                        </a:ln>
                        <a:solidFill>
                          <a:schemeClr val="tx1"/>
                        </a:solidFill>
                        <a:effectLst/>
                        <a:latin typeface="Times New Roman" pitchFamily="18" charset="0"/>
                        <a:ea typeface="標楷體" pitchFamily="65"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8636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smtClean="0">
                          <a:ln>
                            <a:noFill/>
                          </a:ln>
                          <a:solidFill>
                            <a:srgbClr val="000000"/>
                          </a:solidFill>
                          <a:effectLst/>
                          <a:latin typeface="Times New Roman" pitchFamily="18" charset="0"/>
                          <a:ea typeface="新細明體" pitchFamily="18" charset="-120"/>
                          <a:cs typeface="Times New Roman" pitchFamily="18" charset="0"/>
                        </a:rPr>
                        <a:t>4.</a:t>
                      </a:r>
                      <a:r>
                        <a:rPr kumimoji="0" 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編擬書單</a:t>
                      </a:r>
                      <a:endParaRPr kumimoji="0" lang="zh-TW" sz="2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smtClean="0">
                          <a:ln>
                            <a:noFill/>
                          </a:ln>
                          <a:solidFill>
                            <a:srgbClr val="000000"/>
                          </a:solidFill>
                          <a:effectLst/>
                          <a:latin typeface="Times New Roman" pitchFamily="18" charset="0"/>
                          <a:ea typeface="標楷體" pitchFamily="65" charset="-120"/>
                          <a:cs typeface="Times New Roman" pitchFamily="18" charset="0"/>
                        </a:rPr>
                        <a:t>計畫主持人</a:t>
                      </a:r>
                      <a:endParaRPr kumimoji="0" lang="zh-TW" sz="24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smtClean="0">
                          <a:ln>
                            <a:noFill/>
                          </a:ln>
                          <a:solidFill>
                            <a:srgbClr val="000000"/>
                          </a:solidFill>
                          <a:effectLst/>
                          <a:latin typeface="Times New Roman" pitchFamily="18" charset="0"/>
                          <a:ea typeface="標楷體" pitchFamily="65" charset="-120"/>
                          <a:cs typeface="Times New Roman" pitchFamily="18" charset="0"/>
                        </a:rPr>
                        <a:t>圖書館</a:t>
                      </a:r>
                      <a:endParaRPr kumimoji="0" lang="zh-TW" sz="24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TW" sz="2400" b="0" i="0" u="none" strike="noStrike" cap="none" normalizeH="0" baseline="0" dirty="0" smtClean="0">
                        <a:ln>
                          <a:noFill/>
                        </a:ln>
                        <a:solidFill>
                          <a:srgbClr val="000000"/>
                        </a:solidFill>
                        <a:effectLst/>
                        <a:latin typeface="Times New Roman" pitchFamily="18" charset="0"/>
                        <a:ea typeface="新細明體" pitchFamily="18"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smtClean="0">
                          <a:ln>
                            <a:noFill/>
                          </a:ln>
                          <a:solidFill>
                            <a:srgbClr val="000000"/>
                          </a:solidFill>
                          <a:effectLst/>
                          <a:latin typeface="Times New Roman" pitchFamily="18" charset="0"/>
                          <a:ea typeface="新細明體" pitchFamily="18" charset="-120"/>
                          <a:cs typeface="Times New Roman" pitchFamily="18" charset="0"/>
                        </a:rPr>
                        <a:t>5.</a:t>
                      </a:r>
                      <a:r>
                        <a:rPr kumimoji="0" 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撰寫計畫並上傳至</a:t>
                      </a:r>
                      <a:endParaRPr kumimoji="0" lang="en-US" alt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   </a:t>
                      </a:r>
                      <a:r>
                        <a:rPr kumimoji="0" lang="zh-TW" altLang="zh-TW"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科</a:t>
                      </a:r>
                      <a:r>
                        <a:rPr kumimoji="0" lang="zh-TW" altLang="en-US" sz="2400" b="0" i="0" u="none" strike="noStrike" cap="none" normalizeH="0" baseline="0" dirty="0" smtClean="0">
                          <a:ln>
                            <a:noFill/>
                          </a:ln>
                          <a:solidFill>
                            <a:srgbClr val="000000"/>
                          </a:solidFill>
                          <a:effectLst/>
                          <a:latin typeface="Times New Roman" pitchFamily="18" charset="0"/>
                          <a:ea typeface="標楷體" pitchFamily="65" charset="-120"/>
                          <a:cs typeface="Times New Roman" pitchFamily="18" charset="0"/>
                        </a:rPr>
                        <a:t>技部</a:t>
                      </a:r>
                      <a:endParaRPr kumimoji="0" lang="zh-TW" sz="2400" b="0" i="0" u="none" strike="noStrike" cap="none" normalizeH="0" baseline="0" dirty="0" smtClean="0">
                        <a:ln>
                          <a:noFill/>
                        </a:ln>
                        <a:solidFill>
                          <a:schemeClr val="tx1"/>
                        </a:solidFill>
                        <a:effectLst/>
                        <a:latin typeface="Times New Roman" pitchFamily="18" charset="0"/>
                        <a:ea typeface="新細明體" pitchFamily="18"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TW" sz="2400" b="0" i="0" u="none" strike="noStrike" cap="none" normalizeH="0" baseline="0" smtClean="0">
                          <a:ln>
                            <a:noFill/>
                          </a:ln>
                          <a:solidFill>
                            <a:srgbClr val="000000"/>
                          </a:solidFill>
                          <a:effectLst/>
                          <a:latin typeface="Times New Roman" pitchFamily="18" charset="0"/>
                          <a:ea typeface="標楷體" pitchFamily="65" charset="-120"/>
                          <a:cs typeface="Times New Roman" pitchFamily="18" charset="0"/>
                        </a:rPr>
                        <a:t>計畫主持人</a:t>
                      </a:r>
                      <a:endParaRPr kumimoji="0" lang="zh-TW" sz="2400" b="0" i="0" u="none" strike="noStrike" cap="none" normalizeH="0" baseline="0" smtClean="0">
                        <a:ln>
                          <a:noFill/>
                        </a:ln>
                        <a:solidFill>
                          <a:schemeClr val="tx1"/>
                        </a:solidFill>
                        <a:effectLst/>
                        <a:latin typeface="Times New Roman" pitchFamily="18" charset="0"/>
                        <a:ea typeface="標楷體" pitchFamily="65"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altLang="zh-TW" sz="2400" b="0" i="0" u="none" strike="noStrike" cap="none" normalizeH="0" baseline="0" dirty="0" smtClean="0">
                        <a:ln>
                          <a:noFill/>
                        </a:ln>
                        <a:solidFill>
                          <a:srgbClr val="000000"/>
                        </a:solidFill>
                        <a:effectLst/>
                        <a:latin typeface="Times New Roman" pitchFamily="18" charset="0"/>
                        <a:ea typeface="新細明體" pitchFamily="18" charset="-120"/>
                        <a:cs typeface="Times New Roman" pitchFamily="18" charset="0"/>
                      </a:endParaRPr>
                    </a:p>
                  </a:txBody>
                  <a:tcPr marL="68580" marR="6858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3345" name="投影片編號版面配置區 4"/>
          <p:cNvSpPr>
            <a:spLocks noGrp="1"/>
          </p:cNvSpPr>
          <p:nvPr>
            <p:ph type="sldNum" sz="quarter" idx="12"/>
          </p:nvPr>
        </p:nvSpPr>
        <p:spPr>
          <a:noFill/>
        </p:spPr>
        <p:txBody>
          <a:bodyPr/>
          <a:lstStyle/>
          <a:p>
            <a:fld id="{06DCB9AD-A9DB-4E79-9A14-ABAA4FF0CF22}" type="slidenum">
              <a:rPr lang="en-US" altLang="zh-TW" smtClean="0">
                <a:latin typeface="Arial" pitchFamily="34" charset="0"/>
                <a:ea typeface="新細明體" pitchFamily="18" charset="-120"/>
              </a:rPr>
              <a:pPr/>
              <a:t>11</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標題 1"/>
          <p:cNvSpPr>
            <a:spLocks noGrp="1"/>
          </p:cNvSpPr>
          <p:nvPr>
            <p:ph type="title"/>
          </p:nvPr>
        </p:nvSpPr>
        <p:spPr/>
        <p:txBody>
          <a:bodyPr/>
          <a:lstStyle/>
          <a:p>
            <a:pPr algn="l"/>
            <a:r>
              <a:rPr lang="zh-TW" altLang="zh-TW" sz="3600" b="1" smtClean="0">
                <a:solidFill>
                  <a:srgbClr val="0070C0"/>
                </a:solidFill>
                <a:latin typeface="標楷體" pitchFamily="65" charset="-120"/>
                <a:ea typeface="標楷體" pitchFamily="65" charset="-120"/>
              </a:rPr>
              <a:t>製作書單圖書館</a:t>
            </a:r>
            <a:r>
              <a:rPr lang="zh-TW" altLang="en-US" sz="3600" b="1" smtClean="0">
                <a:solidFill>
                  <a:srgbClr val="0070C0"/>
                </a:solidFill>
                <a:latin typeface="標楷體" pitchFamily="65" charset="-120"/>
                <a:ea typeface="標楷體" pitchFamily="65" charset="-120"/>
              </a:rPr>
              <a:t>配合作業</a:t>
            </a:r>
          </a:p>
        </p:txBody>
      </p:sp>
      <p:sp>
        <p:nvSpPr>
          <p:cNvPr id="13315" name="內容版面配置區 2"/>
          <p:cNvSpPr>
            <a:spLocks noGrp="1"/>
          </p:cNvSpPr>
          <p:nvPr>
            <p:ph idx="1"/>
          </p:nvPr>
        </p:nvSpPr>
        <p:spPr>
          <a:xfrm>
            <a:off x="539750" y="1125538"/>
            <a:ext cx="8229600" cy="4741862"/>
          </a:xfrm>
        </p:spPr>
        <p:txBody>
          <a:bodyPr/>
          <a:lstStyle/>
          <a:p>
            <a:pPr>
              <a:defRPr/>
            </a:pPr>
            <a:r>
              <a:rPr lang="zh-TW" altLang="zh-TW" sz="2400" b="1" dirty="0" smtClean="0">
                <a:latin typeface="Times New Roman" pitchFamily="18" charset="0"/>
                <a:ea typeface="標楷體" pitchFamily="65" charset="-120"/>
                <a:cs typeface="Times New Roman" pitchFamily="18" charset="0"/>
              </a:rPr>
              <a:t>書單格式</a:t>
            </a:r>
            <a:r>
              <a:rPr lang="en-US" altLang="zh-TW" sz="2400" dirty="0" smtClean="0">
                <a:latin typeface="Times New Roman" pitchFamily="18" charset="0"/>
                <a:ea typeface="標楷體" pitchFamily="65" charset="-120"/>
                <a:cs typeface="Times New Roman" pitchFamily="18" charset="0"/>
              </a:rPr>
              <a:t/>
            </a:r>
            <a:br>
              <a:rPr lang="en-US" altLang="zh-TW" sz="2400" dirty="0" smtClean="0">
                <a:latin typeface="Times New Roman" pitchFamily="18" charset="0"/>
                <a:ea typeface="標楷體" pitchFamily="65" charset="-120"/>
                <a:cs typeface="Times New Roman" pitchFamily="18" charset="0"/>
              </a:rPr>
            </a:br>
            <a:r>
              <a:rPr lang="zh-TW" altLang="zh-TW" sz="2400" dirty="0" smtClean="0">
                <a:latin typeface="Times New Roman" pitchFamily="18" charset="0"/>
                <a:ea typeface="標楷體" pitchFamily="65" charset="-120"/>
                <a:cs typeface="Times New Roman" pitchFamily="18" charset="0"/>
              </a:rPr>
              <a:t>依照科</a:t>
            </a:r>
            <a:r>
              <a:rPr lang="zh-TW" altLang="en-US" sz="2400" dirty="0" smtClean="0">
                <a:latin typeface="Times New Roman" pitchFamily="18" charset="0"/>
                <a:ea typeface="標楷體" pitchFamily="65" charset="-120"/>
                <a:cs typeface="Times New Roman" pitchFamily="18" charset="0"/>
              </a:rPr>
              <a:t>技部</a:t>
            </a:r>
            <a:r>
              <a:rPr lang="zh-TW" altLang="zh-TW" sz="2400" dirty="0" smtClean="0">
                <a:latin typeface="Times New Roman" pitchFamily="18" charset="0"/>
                <a:ea typeface="標楷體" pitchFamily="65" charset="-120"/>
                <a:cs typeface="Times New Roman" pitchFamily="18" charset="0"/>
              </a:rPr>
              <a:t>提供之「</a:t>
            </a:r>
            <a:r>
              <a:rPr lang="en-US" altLang="zh-TW" sz="2400" u="sng" dirty="0" err="1" smtClean="0">
                <a:latin typeface="Times New Roman" pitchFamily="18" charset="0"/>
                <a:ea typeface="標楷體" pitchFamily="65" charset="-120"/>
                <a:cs typeface="Times New Roman" pitchFamily="18" charset="0"/>
                <a:hlinkClick r:id="rId2" tooltip="圖書目錄範例(XLS)"/>
              </a:rPr>
              <a:t>圖書目錄範例</a:t>
            </a:r>
            <a:r>
              <a:rPr lang="zh-TW" altLang="zh-TW" sz="2400" dirty="0" smtClean="0">
                <a:latin typeface="Times New Roman" pitchFamily="18" charset="0"/>
                <a:ea typeface="標楷體" pitchFamily="65" charset="-120"/>
                <a:cs typeface="Times New Roman" pitchFamily="18" charset="0"/>
              </a:rPr>
              <a:t>」製作書單。</a:t>
            </a:r>
          </a:p>
          <a:p>
            <a:pPr>
              <a:defRPr/>
            </a:pPr>
            <a:r>
              <a:rPr lang="zh-TW" altLang="zh-TW" sz="2400" b="1" dirty="0" smtClean="0">
                <a:latin typeface="Times New Roman" pitchFamily="18" charset="0"/>
                <a:ea typeface="標楷體" pitchFamily="65" charset="-120"/>
                <a:cs typeface="Times New Roman" pitchFamily="18" charset="0"/>
              </a:rPr>
              <a:t>確認申請教師名單</a:t>
            </a:r>
          </a:p>
          <a:p>
            <a:pPr lvl="1">
              <a:defRPr/>
            </a:pPr>
            <a:r>
              <a:rPr lang="zh-TW" altLang="zh-TW" sz="2400" dirty="0" smtClean="0">
                <a:latin typeface="Times New Roman" pitchFamily="18" charset="0"/>
                <a:ea typeface="標楷體" pitchFamily="65" charset="-120"/>
                <a:cs typeface="Times New Roman" pitchFamily="18" charset="0"/>
              </a:rPr>
              <a:t>需圖書館協助擬定採購書單的老師，由於書單搜集與系統中的複本查詢皆需大量時間，請儘早與各系</a:t>
            </a:r>
            <a:r>
              <a:rPr lang="zh-TW" altLang="en-US" sz="2400" dirty="0" smtClean="0">
                <a:latin typeface="Times New Roman" pitchFamily="18" charset="0"/>
                <a:ea typeface="標楷體" pitchFamily="65" charset="-120"/>
                <a:cs typeface="Times New Roman" pitchFamily="18" charset="0"/>
              </a:rPr>
              <a:t>所</a:t>
            </a:r>
            <a:r>
              <a:rPr lang="zh-TW" altLang="zh-TW" sz="2400" dirty="0" smtClean="0">
                <a:latin typeface="Times New Roman" pitchFamily="18" charset="0"/>
                <a:ea typeface="標楷體" pitchFamily="65" charset="-120"/>
                <a:cs typeface="Times New Roman" pitchFamily="18" charset="0"/>
              </a:rPr>
              <a:t>學科館員聯繫。</a:t>
            </a:r>
          </a:p>
          <a:p>
            <a:pPr lvl="1">
              <a:defRPr/>
            </a:pPr>
            <a:r>
              <a:rPr lang="zh-TW" altLang="zh-TW" sz="2400" dirty="0" smtClean="0">
                <a:latin typeface="Times New Roman" pitchFamily="18" charset="0"/>
                <a:ea typeface="標楷體" pitchFamily="65" charset="-120"/>
                <a:cs typeface="Times New Roman" pitchFamily="18" charset="0"/>
              </a:rPr>
              <a:t>各系學科館員與聯絡方式</a:t>
            </a:r>
            <a:r>
              <a:rPr lang="en-US" altLang="zh-TW" sz="2400" dirty="0" smtClean="0">
                <a:latin typeface="Times New Roman" pitchFamily="18" charset="0"/>
                <a:ea typeface="標楷體" pitchFamily="65" charset="-120"/>
                <a:cs typeface="Times New Roman" pitchFamily="18" charset="0"/>
              </a:rPr>
              <a:t>(</a:t>
            </a:r>
            <a:r>
              <a:rPr lang="zh-TW" altLang="en-US" sz="2000" dirty="0" smtClean="0">
                <a:latin typeface="Times New Roman" pitchFamily="18" charset="0"/>
                <a:ea typeface="標楷體" pitchFamily="65" charset="-120"/>
                <a:cs typeface="Times New Roman" pitchFamily="18" charset="0"/>
              </a:rPr>
              <a:t>詳見</a:t>
            </a:r>
            <a:r>
              <a:rPr lang="zh-TW" altLang="en-US" sz="2000" dirty="0" smtClean="0">
                <a:latin typeface="標楷體" pitchFamily="65" charset="-120"/>
                <a:ea typeface="標楷體" pitchFamily="65" charset="-120"/>
              </a:rPr>
              <a:t>圖書館網站首頁</a:t>
            </a:r>
            <a:r>
              <a:rPr lang="en-US" altLang="zh-TW" sz="2000" dirty="0" smtClean="0">
                <a:latin typeface="標楷體" pitchFamily="65" charset="-120"/>
                <a:ea typeface="標楷體" pitchFamily="65" charset="-120"/>
              </a:rPr>
              <a:t>&gt;</a:t>
            </a:r>
            <a:r>
              <a:rPr lang="zh-TW" altLang="en-US" sz="2000" dirty="0" smtClean="0">
                <a:latin typeface="標楷體" pitchFamily="65" charset="-120"/>
                <a:ea typeface="標楷體" pitchFamily="65" charset="-120"/>
              </a:rPr>
              <a:t>使用圖書館</a:t>
            </a:r>
            <a:r>
              <a:rPr lang="en-US" altLang="zh-TW" sz="2000" dirty="0" smtClean="0">
                <a:latin typeface="標楷體" pitchFamily="65" charset="-120"/>
                <a:ea typeface="標楷體" pitchFamily="65" charset="-120"/>
              </a:rPr>
              <a:t>&gt;</a:t>
            </a:r>
            <a:r>
              <a:rPr lang="zh-TW" altLang="en-US" sz="2000" dirty="0" smtClean="0">
                <a:latin typeface="標楷體" pitchFamily="65" charset="-120"/>
                <a:ea typeface="標楷體" pitchFamily="65" charset="-120"/>
              </a:rPr>
              <a:t>服務項目</a:t>
            </a:r>
            <a:r>
              <a:rPr lang="en-US" altLang="zh-TW" sz="2000" dirty="0" smtClean="0">
                <a:latin typeface="標楷體" pitchFamily="65" charset="-120"/>
                <a:ea typeface="標楷體" pitchFamily="65" charset="-120"/>
              </a:rPr>
              <a:t>) </a:t>
            </a:r>
            <a:r>
              <a:rPr lang="en-US" altLang="zh-TW" sz="2000" dirty="0" smtClean="0">
                <a:latin typeface="Times New Roman" pitchFamily="18" charset="0"/>
                <a:ea typeface="標楷體" pitchFamily="65" charset="-120"/>
                <a:cs typeface="Times New Roman" pitchFamily="18" charset="0"/>
                <a:hlinkClick r:id="rId3"/>
              </a:rPr>
              <a:t>http://www.lib.ntnu.edu.tw/service/librarian.jsp</a:t>
            </a:r>
            <a:r>
              <a:rPr lang="en-US" altLang="zh-TW" sz="2000" dirty="0" smtClean="0">
                <a:latin typeface="Times New Roman" pitchFamily="18" charset="0"/>
                <a:ea typeface="標楷體" pitchFamily="65" charset="-120"/>
                <a:cs typeface="Times New Roman" pitchFamily="18" charset="0"/>
              </a:rPr>
              <a:t> </a:t>
            </a:r>
            <a:endParaRPr lang="zh-TW" altLang="zh-TW" sz="2000" dirty="0" smtClean="0">
              <a:latin typeface="Times New Roman" pitchFamily="18" charset="0"/>
              <a:ea typeface="標楷體" pitchFamily="65" charset="-120"/>
              <a:cs typeface="Times New Roman" pitchFamily="18" charset="0"/>
            </a:endParaRPr>
          </a:p>
          <a:p>
            <a:pPr>
              <a:defRPr/>
            </a:pPr>
            <a:r>
              <a:rPr lang="zh-TW" altLang="zh-TW" sz="2400" b="1" dirty="0" smtClean="0">
                <a:latin typeface="Times New Roman" pitchFamily="18" charset="0"/>
                <a:ea typeface="標楷體" pitchFamily="65" charset="-120"/>
                <a:cs typeface="Times New Roman" pitchFamily="18" charset="0"/>
              </a:rPr>
              <a:t>書單擬定</a:t>
            </a:r>
          </a:p>
          <a:p>
            <a:pPr lvl="1">
              <a:defRPr/>
            </a:pPr>
            <a:r>
              <a:rPr lang="zh-TW" altLang="zh-TW" sz="2400" dirty="0" smtClean="0">
                <a:latin typeface="Times New Roman" pitchFamily="18" charset="0"/>
                <a:ea typeface="標楷體" pitchFamily="65" charset="-120"/>
                <a:cs typeface="Times New Roman" pitchFamily="18" charset="0"/>
              </a:rPr>
              <a:t>選定書目關鍵字與標竿大學查詢標竿大學館藏</a:t>
            </a:r>
            <a:r>
              <a:rPr lang="zh-TW" altLang="en-US" sz="2400" dirty="0" smtClean="0">
                <a:latin typeface="Times New Roman" pitchFamily="18" charset="0"/>
                <a:ea typeface="標楷體" pitchFamily="65" charset="-120"/>
                <a:cs typeface="Times New Roman" pitchFamily="18" charset="0"/>
              </a:rPr>
              <a:t>，利用</a:t>
            </a:r>
            <a:r>
              <a:rPr lang="en-US" altLang="zh-TW" sz="2400" dirty="0" smtClean="0">
                <a:latin typeface="Times New Roman" pitchFamily="18" charset="0"/>
                <a:ea typeface="標楷體" pitchFamily="65" charset="-120"/>
                <a:cs typeface="Times New Roman" pitchFamily="18" charset="0"/>
              </a:rPr>
              <a:t>Endnote</a:t>
            </a:r>
            <a:r>
              <a:rPr lang="zh-TW" altLang="en-US" sz="2400" dirty="0" smtClean="0">
                <a:latin typeface="Times New Roman" pitchFamily="18" charset="0"/>
                <a:ea typeface="標楷體" pitchFamily="65" charset="-120"/>
                <a:cs typeface="Times New Roman" pitchFamily="18" charset="0"/>
              </a:rPr>
              <a:t>書目管理軟體</a:t>
            </a:r>
            <a:r>
              <a:rPr lang="zh-TW" altLang="zh-TW" sz="2400" dirty="0" smtClean="0">
                <a:latin typeface="Times New Roman" pitchFamily="18" charset="0"/>
                <a:ea typeface="標楷體" pitchFamily="65" charset="-120"/>
                <a:cs typeface="Times New Roman" pitchFamily="18" charset="0"/>
              </a:rPr>
              <a:t>，以</a:t>
            </a:r>
            <a:r>
              <a:rPr lang="en-US" altLang="zh-TW" sz="2400" dirty="0" smtClean="0">
                <a:latin typeface="Times New Roman" pitchFamily="18" charset="0"/>
                <a:ea typeface="標楷體" pitchFamily="65" charset="-120"/>
                <a:cs typeface="Times New Roman" pitchFamily="18" charset="0"/>
              </a:rPr>
              <a:t>endnote export</a:t>
            </a:r>
            <a:r>
              <a:rPr lang="zh-TW" altLang="zh-TW" sz="2400" dirty="0" smtClean="0">
                <a:latin typeface="Times New Roman" pitchFamily="18" charset="0"/>
                <a:ea typeface="標楷體" pitchFamily="65" charset="-120"/>
                <a:cs typeface="Times New Roman" pitchFamily="18" charset="0"/>
              </a:rPr>
              <a:t>的格式匯出。</a:t>
            </a:r>
          </a:p>
          <a:p>
            <a:pPr marL="630238" indent="-630238">
              <a:buFontTx/>
              <a:buNone/>
              <a:defRPr/>
            </a:pPr>
            <a:r>
              <a:rPr lang="en-US" altLang="zh-TW" sz="2400" dirty="0" smtClean="0">
                <a:latin typeface="Times New Roman" pitchFamily="18" charset="0"/>
                <a:ea typeface="標楷體" pitchFamily="65" charset="-120"/>
                <a:cs typeface="Times New Roman" pitchFamily="18" charset="0"/>
              </a:rPr>
              <a:t>        </a:t>
            </a:r>
            <a:r>
              <a:rPr lang="zh-TW" altLang="zh-TW" sz="2400" dirty="0" smtClean="0">
                <a:latin typeface="Times New Roman" pitchFamily="18" charset="0"/>
                <a:ea typeface="標楷體" pitchFamily="65" charset="-120"/>
                <a:cs typeface="Times New Roman" pitchFamily="18" charset="0"/>
              </a:rPr>
              <a:t>以圖書館</a:t>
            </a:r>
            <a:r>
              <a:rPr lang="zh-TW" altLang="en-US" sz="2400" dirty="0" smtClean="0">
                <a:latin typeface="Times New Roman" pitchFamily="18" charset="0"/>
                <a:ea typeface="標楷體" pitchFamily="65" charset="-120"/>
                <a:cs typeface="Times New Roman" pitchFamily="18" charset="0"/>
              </a:rPr>
              <a:t>開發</a:t>
            </a:r>
            <a:r>
              <a:rPr lang="zh-TW" altLang="zh-TW" sz="2400" dirty="0" smtClean="0">
                <a:latin typeface="Times New Roman" pitchFamily="18" charset="0"/>
                <a:ea typeface="標楷體" pitchFamily="65" charset="-120"/>
                <a:cs typeface="Times New Roman" pitchFamily="18" charset="0"/>
              </a:rPr>
              <a:t>的程式將書單轉為符合科</a:t>
            </a:r>
            <a:r>
              <a:rPr lang="zh-TW" altLang="en-US" sz="2400" dirty="0" smtClean="0">
                <a:latin typeface="Times New Roman" pitchFamily="18" charset="0"/>
                <a:ea typeface="標楷體" pitchFamily="65" charset="-120"/>
                <a:cs typeface="Times New Roman" pitchFamily="18" charset="0"/>
              </a:rPr>
              <a:t>技部</a:t>
            </a:r>
            <a:r>
              <a:rPr lang="zh-TW" altLang="zh-TW" sz="2400" dirty="0" smtClean="0">
                <a:latin typeface="Times New Roman" pitchFamily="18" charset="0"/>
                <a:ea typeface="標楷體" pitchFamily="65" charset="-120"/>
                <a:cs typeface="Times New Roman" pitchFamily="18" charset="0"/>
              </a:rPr>
              <a:t>「</a:t>
            </a:r>
            <a:r>
              <a:rPr lang="en-US" altLang="zh-TW" sz="2400" u="sng" dirty="0" err="1" smtClean="0">
                <a:latin typeface="Times New Roman" pitchFamily="18" charset="0"/>
                <a:ea typeface="標楷體" pitchFamily="65" charset="-120"/>
                <a:cs typeface="Times New Roman" pitchFamily="18" charset="0"/>
                <a:hlinkClick r:id="rId2" tooltip="圖書目錄範例(XLS)"/>
              </a:rPr>
              <a:t>圖書目錄範例</a:t>
            </a:r>
            <a:r>
              <a:rPr lang="zh-TW" altLang="zh-TW" sz="2400" dirty="0" smtClean="0">
                <a:latin typeface="Times New Roman" pitchFamily="18" charset="0"/>
                <a:ea typeface="標楷體" pitchFamily="65" charset="-120"/>
                <a:cs typeface="Times New Roman" pitchFamily="18" charset="0"/>
              </a:rPr>
              <a:t>」的</a:t>
            </a:r>
            <a:r>
              <a:rPr lang="en-US" altLang="zh-TW" sz="2400" dirty="0" smtClean="0">
                <a:latin typeface="Times New Roman" pitchFamily="18" charset="0"/>
                <a:ea typeface="標楷體" pitchFamily="65" charset="-120"/>
                <a:cs typeface="Times New Roman" pitchFamily="18" charset="0"/>
              </a:rPr>
              <a:t>excel</a:t>
            </a:r>
            <a:r>
              <a:rPr lang="zh-TW" altLang="zh-TW" sz="2400" dirty="0" smtClean="0">
                <a:latin typeface="Times New Roman" pitchFamily="18" charset="0"/>
                <a:ea typeface="標楷體" pitchFamily="65" charset="-120"/>
                <a:cs typeface="Times New Roman" pitchFamily="18" charset="0"/>
              </a:rPr>
              <a:t>檔。亦可請</a:t>
            </a:r>
            <a:r>
              <a:rPr lang="zh-TW" altLang="en-US" sz="2400" dirty="0" smtClean="0">
                <a:latin typeface="Times New Roman" pitchFamily="18" charset="0"/>
                <a:ea typeface="標楷體" pitchFamily="65" charset="-120"/>
                <a:cs typeface="Times New Roman" pitchFamily="18" charset="0"/>
              </a:rPr>
              <a:t>書</a:t>
            </a:r>
            <a:r>
              <a:rPr lang="zh-TW" altLang="zh-TW" sz="2400" dirty="0" smtClean="0">
                <a:latin typeface="Times New Roman" pitchFamily="18" charset="0"/>
                <a:ea typeface="標楷體" pitchFamily="65" charset="-120"/>
                <a:cs typeface="Times New Roman" pitchFamily="18" charset="0"/>
              </a:rPr>
              <a:t>商依關鍵字提供相符書單。</a:t>
            </a:r>
          </a:p>
          <a:p>
            <a:pPr>
              <a:buFontTx/>
              <a:buNone/>
              <a:defRPr/>
            </a:pPr>
            <a:endParaRPr lang="zh-TW" altLang="zh-TW" dirty="0" smtClean="0">
              <a:latin typeface="標楷體" pitchFamily="65" charset="-120"/>
              <a:ea typeface="標楷體" pitchFamily="65" charset="-120"/>
            </a:endParaRPr>
          </a:p>
        </p:txBody>
      </p:sp>
      <p:sp>
        <p:nvSpPr>
          <p:cNvPr id="14340" name="投影片編號版面配置區 3"/>
          <p:cNvSpPr>
            <a:spLocks noGrp="1"/>
          </p:cNvSpPr>
          <p:nvPr>
            <p:ph type="sldNum" sz="quarter" idx="12"/>
          </p:nvPr>
        </p:nvSpPr>
        <p:spPr>
          <a:noFill/>
        </p:spPr>
        <p:txBody>
          <a:bodyPr/>
          <a:lstStyle/>
          <a:p>
            <a:fld id="{0171BCE1-D899-4755-BC30-16F94B7CA75F}" type="slidenum">
              <a:rPr lang="en-US" altLang="zh-TW" smtClean="0">
                <a:latin typeface="Arial" pitchFamily="34" charset="0"/>
                <a:ea typeface="新細明體" pitchFamily="18" charset="-120"/>
              </a:rPr>
              <a:pPr/>
              <a:t>12</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標題 1"/>
          <p:cNvSpPr>
            <a:spLocks noGrp="1"/>
          </p:cNvSpPr>
          <p:nvPr>
            <p:ph type="title"/>
          </p:nvPr>
        </p:nvSpPr>
        <p:spPr>
          <a:xfrm>
            <a:off x="395288" y="260350"/>
            <a:ext cx="8229600" cy="850900"/>
          </a:xfrm>
        </p:spPr>
        <p:txBody>
          <a:bodyPr/>
          <a:lstStyle/>
          <a:p>
            <a:pPr algn="l"/>
            <a:r>
              <a:rPr lang="zh-TW" altLang="zh-TW" sz="3600" b="1" smtClean="0">
                <a:solidFill>
                  <a:srgbClr val="0070C0"/>
                </a:solidFill>
                <a:latin typeface="標楷體" pitchFamily="65" charset="-120"/>
                <a:ea typeface="標楷體" pitchFamily="65" charset="-120"/>
              </a:rPr>
              <a:t>製作書單圖書館</a:t>
            </a:r>
            <a:r>
              <a:rPr lang="zh-TW" altLang="en-US" sz="3600" b="1" smtClean="0">
                <a:solidFill>
                  <a:srgbClr val="0070C0"/>
                </a:solidFill>
                <a:latin typeface="標楷體" pitchFamily="65" charset="-120"/>
                <a:ea typeface="標楷體" pitchFamily="65" charset="-120"/>
              </a:rPr>
              <a:t>配合作業</a:t>
            </a:r>
            <a:endParaRPr lang="zh-TW" altLang="en-US" sz="3600" b="1" smtClean="0">
              <a:solidFill>
                <a:srgbClr val="0070C0"/>
              </a:solidFill>
            </a:endParaRPr>
          </a:p>
        </p:txBody>
      </p:sp>
      <p:sp>
        <p:nvSpPr>
          <p:cNvPr id="15363" name="內容版面配置區 2"/>
          <p:cNvSpPr>
            <a:spLocks noGrp="1"/>
          </p:cNvSpPr>
          <p:nvPr>
            <p:ph idx="1"/>
          </p:nvPr>
        </p:nvSpPr>
        <p:spPr>
          <a:xfrm>
            <a:off x="204788" y="1095375"/>
            <a:ext cx="8939212" cy="5732463"/>
          </a:xfrm>
        </p:spPr>
        <p:txBody>
          <a:bodyPr/>
          <a:lstStyle/>
          <a:p>
            <a:r>
              <a:rPr lang="zh-TW" altLang="zh-TW" sz="2400" b="1" smtClean="0">
                <a:latin typeface="Times New Roman" pitchFamily="18" charset="0"/>
                <a:ea typeface="標楷體" pitchFamily="65" charset="-120"/>
                <a:cs typeface="Times New Roman" pitchFamily="18" charset="0"/>
              </a:rPr>
              <a:t>複本查詢與剔除</a:t>
            </a:r>
          </a:p>
          <a:p>
            <a:pPr lvl="1"/>
            <a:r>
              <a:rPr lang="zh-TW" altLang="zh-TW" sz="2400" smtClean="0">
                <a:latin typeface="Times New Roman" pitchFamily="18" charset="0"/>
                <a:ea typeface="標楷體" pitchFamily="65" charset="-120"/>
                <a:cs typeface="Times New Roman" pitchFamily="18" charset="0"/>
              </a:rPr>
              <a:t>剔除書單內重複之書目</a:t>
            </a:r>
            <a:r>
              <a:rPr lang="en-US" altLang="zh-TW" sz="2400" smtClean="0">
                <a:latin typeface="Times New Roman" pitchFamily="18" charset="0"/>
                <a:ea typeface="標楷體" pitchFamily="65" charset="-120"/>
                <a:cs typeface="Times New Roman" pitchFamily="18" charset="0"/>
              </a:rPr>
              <a:t/>
            </a:r>
            <a:br>
              <a:rPr lang="en-US" altLang="zh-TW" sz="2400" smtClean="0">
                <a:latin typeface="Times New Roman" pitchFamily="18" charset="0"/>
                <a:ea typeface="標楷體" pitchFamily="65" charset="-120"/>
                <a:cs typeface="Times New Roman" pitchFamily="18" charset="0"/>
              </a:rPr>
            </a:br>
            <a:r>
              <a:rPr lang="zh-TW" altLang="zh-TW" sz="2400" smtClean="0">
                <a:latin typeface="Times New Roman" pitchFamily="18" charset="0"/>
                <a:ea typeface="標楷體" pitchFamily="65" charset="-120"/>
                <a:cs typeface="Times New Roman" pitchFamily="18" charset="0"/>
              </a:rPr>
              <a:t>複本查詢 </a:t>
            </a:r>
          </a:p>
          <a:p>
            <a:pPr lvl="2"/>
            <a:r>
              <a:rPr lang="zh-TW" altLang="zh-TW" smtClean="0">
                <a:latin typeface="Times New Roman" pitchFamily="18" charset="0"/>
                <a:ea typeface="標楷體" pitchFamily="65" charset="-120"/>
                <a:cs typeface="Times New Roman" pitchFamily="18" charset="0"/>
              </a:rPr>
              <a:t>書單請上傳至「</a:t>
            </a:r>
            <a:r>
              <a:rPr lang="en-US" altLang="zh-TW" u="sng" smtClean="0">
                <a:latin typeface="Times New Roman" pitchFamily="18" charset="0"/>
                <a:ea typeface="標楷體" pitchFamily="65" charset="-120"/>
                <a:cs typeface="Times New Roman" pitchFamily="18" charset="0"/>
                <a:hlinkClick r:id="rId2" tooltip="另開新視窗"/>
              </a:rPr>
              <a:t>科</a:t>
            </a:r>
            <a:r>
              <a:rPr lang="zh-TW" altLang="en-US" u="sng" smtClean="0">
                <a:latin typeface="Times New Roman" pitchFamily="18" charset="0"/>
                <a:ea typeface="標楷體" pitchFamily="65" charset="-120"/>
                <a:cs typeface="Times New Roman" pitchFamily="18" charset="0"/>
                <a:hlinkClick r:id="rId2" tooltip="另開新視窗"/>
              </a:rPr>
              <a:t>技部</a:t>
            </a:r>
            <a:r>
              <a:rPr lang="en-US" altLang="zh-TW" u="sng" smtClean="0">
                <a:latin typeface="Times New Roman" pitchFamily="18" charset="0"/>
                <a:ea typeface="標楷體" pitchFamily="65" charset="-120"/>
                <a:cs typeface="Times New Roman" pitchFamily="18" charset="0"/>
                <a:hlinkClick r:id="rId2" tooltip="另開新視窗"/>
              </a:rPr>
              <a:t>人文</a:t>
            </a:r>
            <a:r>
              <a:rPr lang="zh-TW" altLang="en-US" u="sng" smtClean="0">
                <a:latin typeface="Times New Roman" pitchFamily="18" charset="0"/>
                <a:ea typeface="標楷體" pitchFamily="65" charset="-120"/>
                <a:cs typeface="Times New Roman" pitchFamily="18" charset="0"/>
                <a:hlinkClick r:id="rId2" tooltip="另開新視窗"/>
              </a:rPr>
              <a:t>及社會科學研究發展司</a:t>
            </a:r>
            <a:r>
              <a:rPr lang="en-US" altLang="zh-TW" u="sng" smtClean="0">
                <a:latin typeface="Times New Roman" pitchFamily="18" charset="0"/>
                <a:ea typeface="標楷體" pitchFamily="65" charset="-120"/>
                <a:cs typeface="Times New Roman" pitchFamily="18" charset="0"/>
                <a:hlinkClick r:id="rId2" tooltip="另開新視窗"/>
              </a:rPr>
              <a:t>圖書著錄系統</a:t>
            </a:r>
            <a:r>
              <a:rPr lang="zh-TW" altLang="zh-TW" smtClean="0">
                <a:latin typeface="Times New Roman" pitchFamily="18" charset="0"/>
                <a:ea typeface="標楷體" pitchFamily="65" charset="-120"/>
                <a:cs typeface="Times New Roman" pitchFamily="18" charset="0"/>
              </a:rPr>
              <a:t>」</a:t>
            </a:r>
            <a:r>
              <a:rPr lang="en-US" altLang="zh-TW" smtClean="0">
                <a:latin typeface="Times New Roman" pitchFamily="18" charset="0"/>
                <a:ea typeface="標楷體" pitchFamily="65" charset="-120"/>
                <a:cs typeface="Times New Roman" pitchFamily="18" charset="0"/>
              </a:rPr>
              <a:t> </a:t>
            </a:r>
            <a:r>
              <a:rPr lang="zh-TW" altLang="zh-TW" smtClean="0">
                <a:latin typeface="Times New Roman" pitchFamily="18" charset="0"/>
                <a:ea typeface="標楷體" pitchFamily="65" charset="-120"/>
                <a:cs typeface="Times New Roman" pitchFamily="18" charset="0"/>
              </a:rPr>
              <a:t>需先至該網頁申請帳號及密碼</a:t>
            </a:r>
          </a:p>
          <a:p>
            <a:pPr lvl="2"/>
            <a:r>
              <a:rPr lang="zh-TW" altLang="zh-TW" smtClean="0">
                <a:latin typeface="Times New Roman" pitchFamily="18" charset="0"/>
                <a:ea typeface="標楷體" pitchFamily="65" charset="-120"/>
                <a:cs typeface="Times New Roman" pitchFamily="18" charset="0"/>
              </a:rPr>
              <a:t>將書單檔案上傳「</a:t>
            </a:r>
            <a:r>
              <a:rPr lang="en-US" altLang="zh-TW" u="sng" smtClean="0">
                <a:latin typeface="Times New Roman" pitchFamily="18" charset="0"/>
                <a:ea typeface="標楷體" pitchFamily="65" charset="-120"/>
                <a:cs typeface="Times New Roman" pitchFamily="18" charset="0"/>
                <a:hlinkClick r:id="rId2" tooltip="另開新視窗"/>
              </a:rPr>
              <a:t>科</a:t>
            </a:r>
            <a:r>
              <a:rPr lang="zh-TW" altLang="en-US" u="sng" smtClean="0">
                <a:latin typeface="Times New Roman" pitchFamily="18" charset="0"/>
                <a:ea typeface="標楷體" pitchFamily="65" charset="-120"/>
                <a:cs typeface="Times New Roman" pitchFamily="18" charset="0"/>
                <a:hlinkClick r:id="rId2" tooltip="另開新視窗"/>
              </a:rPr>
              <a:t>技部</a:t>
            </a:r>
            <a:r>
              <a:rPr lang="en-US" altLang="zh-TW" u="sng" smtClean="0">
                <a:latin typeface="Times New Roman" pitchFamily="18" charset="0"/>
                <a:ea typeface="標楷體" pitchFamily="65" charset="-120"/>
                <a:cs typeface="Times New Roman" pitchFamily="18" charset="0"/>
                <a:hlinkClick r:id="rId2" tooltip="另開新視窗"/>
              </a:rPr>
              <a:t>人文</a:t>
            </a:r>
            <a:r>
              <a:rPr lang="zh-TW" altLang="en-US" u="sng" smtClean="0">
                <a:latin typeface="Times New Roman" pitchFamily="18" charset="0"/>
                <a:ea typeface="標楷體" pitchFamily="65" charset="-120"/>
                <a:cs typeface="Times New Roman" pitchFamily="18" charset="0"/>
                <a:hlinkClick r:id="rId2" tooltip="另開新視窗"/>
              </a:rPr>
              <a:t>及社會科學研究發展司</a:t>
            </a:r>
            <a:r>
              <a:rPr lang="en-US" altLang="zh-TW" u="sng" smtClean="0">
                <a:latin typeface="Times New Roman" pitchFamily="18" charset="0"/>
                <a:ea typeface="標楷體" pitchFamily="65" charset="-120"/>
                <a:cs typeface="Times New Roman" pitchFamily="18" charset="0"/>
                <a:hlinkClick r:id="rId2" tooltip="另開新視窗"/>
              </a:rPr>
              <a:t>圖書著錄系統</a:t>
            </a:r>
            <a:r>
              <a:rPr lang="zh-TW" altLang="zh-TW" smtClean="0">
                <a:latin typeface="Times New Roman" pitchFamily="18" charset="0"/>
                <a:ea typeface="標楷體" pitchFamily="65" charset="-120"/>
                <a:cs typeface="Times New Roman" pitchFamily="18" charset="0"/>
              </a:rPr>
              <a:t>」後，該系統即可自動批次進行複本查核。等待查詢完成之時間約需</a:t>
            </a:r>
            <a:r>
              <a:rPr lang="en-US" altLang="zh-TW" smtClean="0">
                <a:latin typeface="Times New Roman" pitchFamily="18" charset="0"/>
                <a:ea typeface="標楷體" pitchFamily="65" charset="-120"/>
                <a:cs typeface="Times New Roman" pitchFamily="18" charset="0"/>
              </a:rPr>
              <a:t>3</a:t>
            </a:r>
            <a:r>
              <a:rPr lang="zh-TW" altLang="zh-TW" smtClean="0">
                <a:latin typeface="Times New Roman" pitchFamily="18" charset="0"/>
                <a:ea typeface="標楷體" pitchFamily="65" charset="-120"/>
                <a:cs typeface="Times New Roman" pitchFamily="18" charset="0"/>
              </a:rPr>
              <a:t>～</a:t>
            </a:r>
            <a:r>
              <a:rPr lang="en-US" altLang="zh-TW" smtClean="0">
                <a:latin typeface="Times New Roman" pitchFamily="18" charset="0"/>
                <a:ea typeface="標楷體" pitchFamily="65" charset="-120"/>
                <a:cs typeface="Times New Roman" pitchFamily="18" charset="0"/>
              </a:rPr>
              <a:t>7</a:t>
            </a:r>
            <a:r>
              <a:rPr lang="zh-TW" altLang="zh-TW" smtClean="0">
                <a:latin typeface="Times New Roman" pitchFamily="18" charset="0"/>
                <a:ea typeface="標楷體" pitchFamily="65" charset="-120"/>
                <a:cs typeface="Times New Roman" pitchFamily="18" charset="0"/>
              </a:rPr>
              <a:t>天。</a:t>
            </a:r>
          </a:p>
          <a:p>
            <a:pPr lvl="2"/>
            <a:r>
              <a:rPr lang="zh-TW" altLang="zh-TW" smtClean="0">
                <a:latin typeface="Times New Roman" pitchFamily="18" charset="0"/>
                <a:ea typeface="標楷體" pitchFamily="65" charset="-120"/>
                <a:cs typeface="Times New Roman" pitchFamily="18" charset="0"/>
              </a:rPr>
              <a:t>書單複本率若超過</a:t>
            </a:r>
            <a:r>
              <a:rPr lang="en-US" altLang="zh-TW" smtClean="0">
                <a:latin typeface="Times New Roman" pitchFamily="18" charset="0"/>
                <a:ea typeface="標楷體" pitchFamily="65" charset="-120"/>
                <a:cs typeface="Times New Roman" pitchFamily="18" charset="0"/>
              </a:rPr>
              <a:t>30%</a:t>
            </a:r>
            <a:r>
              <a:rPr lang="zh-TW" altLang="zh-TW" smtClean="0">
                <a:latin typeface="Times New Roman" pitchFamily="18" charset="0"/>
                <a:ea typeface="標楷體" pitchFamily="65" charset="-120"/>
                <a:cs typeface="Times New Roman" pitchFamily="18" charset="0"/>
              </a:rPr>
              <a:t>，請將部分複本剔除，降低比率。 </a:t>
            </a:r>
          </a:p>
          <a:p>
            <a:r>
              <a:rPr lang="zh-TW" altLang="zh-TW" sz="2400" b="1" smtClean="0">
                <a:latin typeface="Times New Roman" pitchFamily="18" charset="0"/>
                <a:ea typeface="標楷體" pitchFamily="65" charset="-120"/>
                <a:cs typeface="Times New Roman" pitchFamily="18" charset="0"/>
              </a:rPr>
              <a:t>完整書單整理</a:t>
            </a:r>
            <a:r>
              <a:rPr lang="en-US" altLang="zh-TW" sz="2400" smtClean="0">
                <a:latin typeface="Times New Roman" pitchFamily="18" charset="0"/>
                <a:ea typeface="標楷體" pitchFamily="65" charset="-120"/>
                <a:cs typeface="Times New Roman" pitchFamily="18" charset="0"/>
              </a:rPr>
              <a:t/>
            </a:r>
            <a:br>
              <a:rPr lang="en-US" altLang="zh-TW" sz="2400" smtClean="0">
                <a:latin typeface="Times New Roman" pitchFamily="18" charset="0"/>
                <a:ea typeface="標楷體" pitchFamily="65" charset="-120"/>
                <a:cs typeface="Times New Roman" pitchFamily="18" charset="0"/>
              </a:rPr>
            </a:br>
            <a:r>
              <a:rPr lang="zh-TW" altLang="zh-TW" sz="2400" smtClean="0">
                <a:latin typeface="Times New Roman" pitchFamily="18" charset="0"/>
                <a:ea typeface="標楷體" pitchFamily="65" charset="-120"/>
                <a:cs typeface="Times New Roman" pitchFamily="18" charset="0"/>
              </a:rPr>
              <a:t>分批上傳查核複本之擬購書單，最後整併成一份完整書單交付老師。（請申請者將擬採購之完整書單轉成</a:t>
            </a:r>
            <a:r>
              <a:rPr lang="en-US" altLang="zh-TW" sz="2400" smtClean="0">
                <a:latin typeface="Times New Roman" pitchFamily="18" charset="0"/>
                <a:ea typeface="標楷體" pitchFamily="65" charset="-120"/>
                <a:cs typeface="Times New Roman" pitchFamily="18" charset="0"/>
              </a:rPr>
              <a:t>PDF</a:t>
            </a:r>
            <a:r>
              <a:rPr lang="zh-TW" altLang="zh-TW" sz="2400" smtClean="0">
                <a:latin typeface="Times New Roman" pitchFamily="18" charset="0"/>
                <a:ea typeface="標楷體" pitchFamily="65" charset="-120"/>
                <a:cs typeface="Times New Roman" pitchFamily="18" charset="0"/>
              </a:rPr>
              <a:t>檔，並自科</a:t>
            </a:r>
            <a:r>
              <a:rPr lang="zh-TW" altLang="en-US" sz="2400" smtClean="0">
                <a:latin typeface="Times New Roman" pitchFamily="18" charset="0"/>
                <a:ea typeface="標楷體" pitchFamily="65" charset="-120"/>
                <a:cs typeface="Times New Roman" pitchFamily="18" charset="0"/>
              </a:rPr>
              <a:t>技部</a:t>
            </a:r>
            <a:r>
              <a:rPr lang="zh-TW" altLang="zh-TW" sz="2400" smtClean="0">
                <a:latin typeface="Times New Roman" pitchFamily="18" charset="0"/>
                <a:ea typeface="標楷體" pitchFamily="65" charset="-120"/>
                <a:cs typeface="Times New Roman" pitchFamily="18" charset="0"/>
              </a:rPr>
              <a:t>計畫書申請格式之表格</a:t>
            </a:r>
            <a:r>
              <a:rPr lang="en-US" altLang="zh-TW" sz="2400" smtClean="0">
                <a:latin typeface="Times New Roman" pitchFamily="18" charset="0"/>
                <a:ea typeface="標楷體" pitchFamily="65" charset="-120"/>
                <a:cs typeface="Times New Roman" pitchFamily="18" charset="0"/>
              </a:rPr>
              <a:t>C006</a:t>
            </a:r>
            <a:r>
              <a:rPr lang="zh-TW" altLang="zh-TW" sz="2400" smtClean="0">
                <a:latin typeface="Times New Roman" pitchFamily="18" charset="0"/>
                <a:ea typeface="標楷體" pitchFamily="65" charset="-120"/>
                <a:cs typeface="Times New Roman" pitchFamily="18" charset="0"/>
              </a:rPr>
              <a:t>上傳檔案）</a:t>
            </a:r>
          </a:p>
          <a:p>
            <a:endParaRPr lang="zh-TW" altLang="en-US" sz="2400" smtClean="0"/>
          </a:p>
          <a:p>
            <a:endParaRPr lang="zh-TW" altLang="zh-TW" smtClean="0">
              <a:latin typeface="標楷體" pitchFamily="65" charset="-120"/>
              <a:ea typeface="標楷體" pitchFamily="65" charset="-120"/>
            </a:endParaRPr>
          </a:p>
        </p:txBody>
      </p:sp>
      <p:sp>
        <p:nvSpPr>
          <p:cNvPr id="15364" name="投影片編號版面配置區 3"/>
          <p:cNvSpPr>
            <a:spLocks noGrp="1"/>
          </p:cNvSpPr>
          <p:nvPr>
            <p:ph type="sldNum" sz="quarter" idx="12"/>
          </p:nvPr>
        </p:nvSpPr>
        <p:spPr>
          <a:noFill/>
        </p:spPr>
        <p:txBody>
          <a:bodyPr/>
          <a:lstStyle/>
          <a:p>
            <a:fld id="{202D6586-2602-4530-A206-A3A833AC342D}" type="slidenum">
              <a:rPr lang="en-US" altLang="zh-TW" smtClean="0">
                <a:latin typeface="Arial" pitchFamily="34" charset="0"/>
                <a:ea typeface="新細明體" pitchFamily="18" charset="-120"/>
              </a:rPr>
              <a:pPr/>
              <a:t>13</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標題 1"/>
          <p:cNvSpPr>
            <a:spLocks noGrp="1"/>
          </p:cNvSpPr>
          <p:nvPr>
            <p:ph type="title"/>
          </p:nvPr>
        </p:nvSpPr>
        <p:spPr>
          <a:xfrm>
            <a:off x="425450" y="284163"/>
            <a:ext cx="8199438" cy="466725"/>
          </a:xfrm>
        </p:spPr>
        <p:txBody>
          <a:bodyPr/>
          <a:lstStyle/>
          <a:p>
            <a:pPr algn="l"/>
            <a:r>
              <a:rPr lang="zh-TW" altLang="en-US" sz="3600" b="1" smtClean="0">
                <a:solidFill>
                  <a:srgbClr val="0070C0"/>
                </a:solidFill>
                <a:latin typeface="標楷體" pitchFamily="65" charset="-120"/>
                <a:ea typeface="標楷體" pitchFamily="65" charset="-120"/>
                <a:hlinkClick r:id="rId2"/>
              </a:rPr>
              <a:t>科技部圖書著錄系統</a:t>
            </a:r>
            <a:endParaRPr lang="zh-TW" altLang="en-US" sz="3600" b="1" smtClean="0">
              <a:solidFill>
                <a:srgbClr val="0070C0"/>
              </a:solidFill>
              <a:latin typeface="標楷體" pitchFamily="65" charset="-120"/>
              <a:ea typeface="標楷體" pitchFamily="65" charset="-120"/>
            </a:endParaRPr>
          </a:p>
        </p:txBody>
      </p:sp>
      <p:sp>
        <p:nvSpPr>
          <p:cNvPr id="16387" name="投影片編號版面配置區 3"/>
          <p:cNvSpPr>
            <a:spLocks noGrp="1"/>
          </p:cNvSpPr>
          <p:nvPr>
            <p:ph type="sldNum" sz="quarter" idx="12"/>
          </p:nvPr>
        </p:nvSpPr>
        <p:spPr>
          <a:noFill/>
        </p:spPr>
        <p:txBody>
          <a:bodyPr/>
          <a:lstStyle/>
          <a:p>
            <a:fld id="{D94B09AD-AD98-42CF-A0AF-6ED04D650284}" type="slidenum">
              <a:rPr lang="en-US" altLang="zh-TW" smtClean="0">
                <a:latin typeface="Arial" pitchFamily="34" charset="0"/>
                <a:ea typeface="新細明體" pitchFamily="18" charset="-120"/>
              </a:rPr>
              <a:pPr/>
              <a:t>14</a:t>
            </a:fld>
            <a:endParaRPr lang="en-US" altLang="zh-TW" smtClean="0">
              <a:latin typeface="Arial" pitchFamily="34" charset="0"/>
              <a:ea typeface="新細明體" pitchFamily="18" charset="-120"/>
            </a:endParaRPr>
          </a:p>
        </p:txBody>
      </p:sp>
      <p:pic>
        <p:nvPicPr>
          <p:cNvPr id="16388" name="Picture 5"/>
          <p:cNvPicPr>
            <a:picLocks noGrp="1" noChangeAspect="1" noChangeArrowheads="1"/>
          </p:cNvPicPr>
          <p:nvPr>
            <p:ph idx="1"/>
          </p:nvPr>
        </p:nvPicPr>
        <p:blipFill>
          <a:blip r:embed="rId3" cstate="print"/>
          <a:srcRect t="18375" r="1038" b="13013"/>
          <a:stretch>
            <a:fillRect/>
          </a:stretch>
        </p:blipFill>
        <p:spPr>
          <a:xfrm>
            <a:off x="0" y="765175"/>
            <a:ext cx="9144000" cy="5543550"/>
          </a:xfr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標題 1"/>
          <p:cNvSpPr>
            <a:spLocks noGrp="1"/>
          </p:cNvSpPr>
          <p:nvPr>
            <p:ph type="title"/>
          </p:nvPr>
        </p:nvSpPr>
        <p:spPr>
          <a:xfrm>
            <a:off x="457200" y="274638"/>
            <a:ext cx="8229600" cy="346075"/>
          </a:xfrm>
        </p:spPr>
        <p:txBody>
          <a:bodyPr/>
          <a:lstStyle/>
          <a:p>
            <a:pPr algn="l"/>
            <a:r>
              <a:rPr lang="zh-TW" altLang="en-US" sz="3600" b="1" smtClean="0">
                <a:solidFill>
                  <a:srgbClr val="0070C0"/>
                </a:solidFill>
                <a:latin typeface="標楷體" pitchFamily="65" charset="-120"/>
                <a:ea typeface="標楷體" pitchFamily="65" charset="-120"/>
                <a:hlinkClick r:id="rId2"/>
              </a:rPr>
              <a:t>圖書館人社圖書計畫網站</a:t>
            </a:r>
            <a:endParaRPr lang="zh-TW" altLang="en-US" sz="3600" b="1" smtClean="0">
              <a:solidFill>
                <a:srgbClr val="0070C0"/>
              </a:solidFill>
              <a:latin typeface="標楷體" pitchFamily="65" charset="-120"/>
              <a:ea typeface="標楷體" pitchFamily="65" charset="-120"/>
            </a:endParaRPr>
          </a:p>
        </p:txBody>
      </p:sp>
      <p:sp>
        <p:nvSpPr>
          <p:cNvPr id="17411" name="投影片編號版面配置區 3"/>
          <p:cNvSpPr>
            <a:spLocks noGrp="1"/>
          </p:cNvSpPr>
          <p:nvPr>
            <p:ph type="sldNum" sz="quarter" idx="12"/>
          </p:nvPr>
        </p:nvSpPr>
        <p:spPr>
          <a:noFill/>
        </p:spPr>
        <p:txBody>
          <a:bodyPr/>
          <a:lstStyle/>
          <a:p>
            <a:fld id="{BEB67051-6675-42B1-AEB7-86F3B7211D1A}" type="slidenum">
              <a:rPr lang="en-US" altLang="zh-TW" smtClean="0">
                <a:latin typeface="Arial" pitchFamily="34" charset="0"/>
                <a:ea typeface="新細明體" pitchFamily="18" charset="-120"/>
              </a:rPr>
              <a:pPr/>
              <a:t>15</a:t>
            </a:fld>
            <a:endParaRPr lang="en-US" altLang="zh-TW" smtClean="0">
              <a:latin typeface="Arial" pitchFamily="34" charset="0"/>
              <a:ea typeface="新細明體" pitchFamily="18" charset="-120"/>
            </a:endParaRPr>
          </a:p>
        </p:txBody>
      </p:sp>
      <p:pic>
        <p:nvPicPr>
          <p:cNvPr id="17412" name="Picture 5"/>
          <p:cNvPicPr>
            <a:picLocks noChangeAspect="1" noChangeArrowheads="1"/>
          </p:cNvPicPr>
          <p:nvPr/>
        </p:nvPicPr>
        <p:blipFill>
          <a:blip r:embed="rId3" cstate="print"/>
          <a:srcRect t="18188" r="1447" b="13606"/>
          <a:stretch>
            <a:fillRect/>
          </a:stretch>
        </p:blipFill>
        <p:spPr bwMode="auto">
          <a:xfrm>
            <a:off x="0" y="692150"/>
            <a:ext cx="9144000" cy="616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標題 1"/>
          <p:cNvSpPr>
            <a:spLocks noGrp="1"/>
          </p:cNvSpPr>
          <p:nvPr>
            <p:ph type="title"/>
          </p:nvPr>
        </p:nvSpPr>
        <p:spPr>
          <a:xfrm>
            <a:off x="457200" y="274638"/>
            <a:ext cx="8229600" cy="777875"/>
          </a:xfrm>
        </p:spPr>
        <p:txBody>
          <a:bodyPr/>
          <a:lstStyle/>
          <a:p>
            <a:pPr algn="l"/>
            <a:r>
              <a:rPr lang="en-US" altLang="zh-TW" smtClean="0">
                <a:solidFill>
                  <a:srgbClr val="000000"/>
                </a:solidFill>
                <a:latin typeface="標楷體" pitchFamily="65" charset="-120"/>
                <a:cs typeface="Times New Roman" pitchFamily="18" charset="0"/>
              </a:rPr>
              <a:t/>
            </a:r>
            <a:br>
              <a:rPr lang="en-US" altLang="zh-TW" smtClean="0">
                <a:solidFill>
                  <a:srgbClr val="000000"/>
                </a:solidFill>
                <a:latin typeface="標楷體" pitchFamily="65" charset="-120"/>
                <a:cs typeface="Times New Roman" pitchFamily="18" charset="0"/>
              </a:rPr>
            </a:br>
            <a:r>
              <a:rPr lang="zh-TW" altLang="zh-TW" b="1" smtClean="0">
                <a:solidFill>
                  <a:srgbClr val="0070C0"/>
                </a:solidFill>
                <a:latin typeface="標楷體" pitchFamily="65" charset="-120"/>
                <a:ea typeface="標楷體" pitchFamily="65" charset="-120"/>
                <a:cs typeface="Times New Roman" pitchFamily="18" charset="0"/>
              </a:rPr>
              <a:t>計畫核定</a:t>
            </a:r>
            <a:r>
              <a:rPr lang="zh-TW" altLang="en-US" b="1" smtClean="0">
                <a:solidFill>
                  <a:srgbClr val="0070C0"/>
                </a:solidFill>
                <a:latin typeface="標楷體" pitchFamily="65" charset="-120"/>
                <a:ea typeface="標楷體" pitchFamily="65" charset="-120"/>
                <a:cs typeface="Times New Roman" pitchFamily="18" charset="0"/>
              </a:rPr>
              <a:t>後之作業</a:t>
            </a:r>
            <a:r>
              <a:rPr lang="zh-TW" altLang="zh-TW" b="1" smtClean="0">
                <a:solidFill>
                  <a:srgbClr val="0070C0"/>
                </a:solidFill>
                <a:latin typeface="標楷體" pitchFamily="65" charset="-120"/>
                <a:ea typeface="標楷體" pitchFamily="65" charset="-120"/>
              </a:rPr>
              <a:t/>
            </a:r>
            <a:br>
              <a:rPr lang="zh-TW" altLang="zh-TW" b="1" smtClean="0">
                <a:solidFill>
                  <a:srgbClr val="0070C0"/>
                </a:solidFill>
                <a:latin typeface="標楷體" pitchFamily="65" charset="-120"/>
                <a:ea typeface="標楷體" pitchFamily="65" charset="-120"/>
              </a:rPr>
            </a:br>
            <a:endParaRPr lang="zh-TW" altLang="en-US" b="1" smtClean="0">
              <a:solidFill>
                <a:srgbClr val="0070C0"/>
              </a:solidFill>
              <a:latin typeface="標楷體" pitchFamily="65" charset="-120"/>
              <a:ea typeface="標楷體" pitchFamily="65" charset="-120"/>
            </a:endParaRPr>
          </a:p>
        </p:txBody>
      </p:sp>
      <p:sp>
        <p:nvSpPr>
          <p:cNvPr id="5" name="內容版面配置區 4"/>
          <p:cNvSpPr>
            <a:spLocks noGrp="1"/>
          </p:cNvSpPr>
          <p:nvPr>
            <p:ph idx="1"/>
          </p:nvPr>
        </p:nvSpPr>
        <p:spPr>
          <a:xfrm>
            <a:off x="468313" y="1341438"/>
            <a:ext cx="8229600" cy="4525962"/>
          </a:xfrm>
        </p:spPr>
        <p:txBody>
          <a:bodyPr/>
          <a:lstStyle/>
          <a:p>
            <a:pPr marL="514350" indent="-514350">
              <a:buFontTx/>
              <a:buNone/>
              <a:defRPr/>
            </a:pPr>
            <a:r>
              <a:rPr lang="en-US" altLang="zh-TW" sz="2800" dirty="0" smtClean="0">
                <a:latin typeface="Times New Roman" pitchFamily="18" charset="0"/>
                <a:ea typeface="標楷體" pitchFamily="65" charset="-120"/>
                <a:cs typeface="Times New Roman" pitchFamily="18" charset="0"/>
              </a:rPr>
              <a:t>1</a:t>
            </a:r>
            <a:r>
              <a:rPr lang="en-US" altLang="zh-TW"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協調研究人力費、耗材物品、雜項額度之分配</a:t>
            </a:r>
          </a:p>
          <a:p>
            <a:pPr marL="514350" indent="-514350">
              <a:buFontTx/>
              <a:buNone/>
              <a:defRPr/>
            </a:pPr>
            <a:r>
              <a:rPr lang="en-US" altLang="zh-TW" sz="2800" dirty="0" smtClean="0">
                <a:latin typeface="Times New Roman" pitchFamily="18" charset="0"/>
                <a:ea typeface="標楷體" pitchFamily="65" charset="-120"/>
                <a:cs typeface="Times New Roman" pitchFamily="18" charset="0"/>
              </a:rPr>
              <a:t>2</a:t>
            </a:r>
            <a:r>
              <a:rPr lang="en-US" altLang="zh-TW"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建立閱選</a:t>
            </a:r>
            <a:r>
              <a:rPr lang="en-US" altLang="zh-TW" sz="2800" dirty="0" smtClean="0">
                <a:latin typeface="標楷體" pitchFamily="65" charset="-120"/>
                <a:ea typeface="標楷體" pitchFamily="65" charset="-120"/>
              </a:rPr>
              <a:t>(</a:t>
            </a:r>
            <a:r>
              <a:rPr lang="en-US" altLang="zh-TW" sz="2800" dirty="0" smtClean="0">
                <a:latin typeface="Times New Roman" pitchFamily="18" charset="0"/>
                <a:ea typeface="標楷體" pitchFamily="65" charset="-120"/>
                <a:cs typeface="Times New Roman" pitchFamily="18" charset="0"/>
              </a:rPr>
              <a:t>approval plan</a:t>
            </a:r>
            <a:r>
              <a:rPr lang="en-US" altLang="zh-TW" sz="2800" dirty="0" smtClean="0">
                <a:latin typeface="標楷體" pitchFamily="65" charset="-120"/>
                <a:ea typeface="標楷體" pitchFamily="65" charset="-120"/>
              </a:rPr>
              <a:t>)</a:t>
            </a:r>
            <a:r>
              <a:rPr lang="zh-TW" altLang="zh-TW" sz="2800" dirty="0" smtClean="0">
                <a:latin typeface="標楷體" pitchFamily="65" charset="-120"/>
                <a:ea typeface="標楷體" pitchFamily="65" charset="-120"/>
              </a:rPr>
              <a:t>圖書需求</a:t>
            </a:r>
          </a:p>
          <a:p>
            <a:pPr>
              <a:buFontTx/>
              <a:buNone/>
              <a:defRPr/>
            </a:pPr>
            <a:r>
              <a:rPr lang="en-US" altLang="zh-TW" sz="2800" dirty="0" smtClean="0">
                <a:latin typeface="Times New Roman" pitchFamily="18" charset="0"/>
                <a:ea typeface="SimSun-PUA" pitchFamily="2" charset="-122"/>
                <a:cs typeface="Times New Roman" pitchFamily="18" charset="0"/>
              </a:rPr>
              <a:t>3</a:t>
            </a:r>
            <a:r>
              <a:rPr lang="en-US" altLang="zh-TW"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依核定之書單發訂</a:t>
            </a:r>
          </a:p>
          <a:p>
            <a:pPr>
              <a:buFontTx/>
              <a:buNone/>
              <a:defRPr/>
            </a:pPr>
            <a:r>
              <a:rPr lang="en-US" altLang="zh-TW" sz="2800" dirty="0" smtClean="0">
                <a:latin typeface="Times New Roman" pitchFamily="18" charset="0"/>
                <a:ea typeface="標楷體" pitchFamily="65" charset="-120"/>
                <a:cs typeface="Times New Roman" pitchFamily="18" charset="0"/>
              </a:rPr>
              <a:t>4</a:t>
            </a:r>
            <a:r>
              <a:rPr lang="en-US" altLang="zh-TW"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預編書目紀錄、建立訂購紀錄，並於書目及館藏</a:t>
            </a:r>
            <a:r>
              <a:rPr lang="en-US" altLang="zh-TW" sz="2800" dirty="0" smtClean="0">
                <a:latin typeface="標楷體" pitchFamily="65" charset="-120"/>
                <a:ea typeface="標楷體" pitchFamily="65" charset="-120"/>
              </a:rPr>
              <a:t>  </a:t>
            </a:r>
          </a:p>
          <a:p>
            <a:pPr>
              <a:buFontTx/>
              <a:buNone/>
              <a:defRPr/>
            </a:pPr>
            <a:r>
              <a:rPr lang="en-US" altLang="zh-TW"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紀錄加註</a:t>
            </a:r>
          </a:p>
          <a:p>
            <a:pPr>
              <a:buFontTx/>
              <a:buNone/>
              <a:defRPr/>
            </a:pPr>
            <a:r>
              <a:rPr lang="en-US" altLang="zh-TW" sz="2800" dirty="0" smtClean="0">
                <a:latin typeface="Times New Roman" pitchFamily="18" charset="0"/>
                <a:ea typeface="標楷體" pitchFamily="65" charset="-120"/>
                <a:cs typeface="Times New Roman" pitchFamily="18" charset="0"/>
              </a:rPr>
              <a:t>5</a:t>
            </a:r>
            <a:r>
              <a:rPr lang="en-US" altLang="zh-TW"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定期催書</a:t>
            </a:r>
          </a:p>
          <a:p>
            <a:pPr>
              <a:buFontTx/>
              <a:buNone/>
              <a:defRPr/>
            </a:pPr>
            <a:r>
              <a:rPr lang="en-US" altLang="zh-TW" sz="2800" dirty="0" smtClean="0">
                <a:latin typeface="Times New Roman" pitchFamily="18" charset="0"/>
                <a:ea typeface="標楷體" pitchFamily="65" charset="-120"/>
                <a:cs typeface="Times New Roman" pitchFamily="18" charset="0"/>
              </a:rPr>
              <a:t>6</a:t>
            </a:r>
            <a:r>
              <a:rPr lang="en-US" altLang="zh-TW"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圖書動支</a:t>
            </a:r>
          </a:p>
          <a:p>
            <a:pPr>
              <a:buFontTx/>
              <a:buNone/>
              <a:defRPr/>
            </a:pPr>
            <a:r>
              <a:rPr lang="en-US" altLang="zh-TW" sz="2800" dirty="0" smtClean="0">
                <a:latin typeface="Times New Roman" pitchFamily="18" charset="0"/>
                <a:ea typeface="標楷體" pitchFamily="65" charset="-120"/>
                <a:cs typeface="Times New Roman" pitchFamily="18" charset="0"/>
              </a:rPr>
              <a:t>7</a:t>
            </a:r>
            <a:r>
              <a:rPr lang="en-US" altLang="zh-TW"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圖書到館查核驗收</a:t>
            </a:r>
          </a:p>
          <a:p>
            <a:pPr>
              <a:buFontTx/>
              <a:buNone/>
              <a:defRPr/>
            </a:pPr>
            <a:r>
              <a:rPr lang="en-US" altLang="zh-TW" sz="2800" dirty="0" smtClean="0">
                <a:latin typeface="Times New Roman" pitchFamily="18" charset="0"/>
                <a:ea typeface="標楷體" pitchFamily="65" charset="-120"/>
                <a:cs typeface="Times New Roman" pitchFamily="18" charset="0"/>
              </a:rPr>
              <a:t>8</a:t>
            </a:r>
            <a:r>
              <a:rPr lang="en-US" altLang="zh-TW"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圖書加工：蓋來源章、館藏章、登錄號、貼條碼</a:t>
            </a:r>
            <a:r>
              <a:rPr lang="en-US" altLang="zh-TW" sz="2800" dirty="0" smtClean="0">
                <a:latin typeface="標楷體" pitchFamily="65" charset="-120"/>
                <a:ea typeface="標楷體" pitchFamily="65" charset="-120"/>
              </a:rPr>
              <a:t>  </a:t>
            </a:r>
          </a:p>
          <a:p>
            <a:pPr>
              <a:buFontTx/>
              <a:buNone/>
              <a:defRPr/>
            </a:pPr>
            <a:r>
              <a:rPr lang="en-US" altLang="zh-TW" sz="2800" dirty="0" smtClean="0">
                <a:latin typeface="標楷體" pitchFamily="65" charset="-120"/>
                <a:ea typeface="標楷體" pitchFamily="65" charset="-120"/>
              </a:rPr>
              <a:t>   </a:t>
            </a:r>
            <a:r>
              <a:rPr lang="zh-TW" altLang="zh-TW" sz="2800" dirty="0" smtClean="0">
                <a:latin typeface="標楷體" pitchFamily="65" charset="-120"/>
                <a:ea typeface="標楷體" pitchFamily="65" charset="-120"/>
              </a:rPr>
              <a:t>及磁條等</a:t>
            </a:r>
          </a:p>
          <a:p>
            <a:pPr>
              <a:defRPr/>
            </a:pPr>
            <a:endParaRPr lang="zh-TW" altLang="en-US" dirty="0"/>
          </a:p>
        </p:txBody>
      </p:sp>
      <p:sp>
        <p:nvSpPr>
          <p:cNvPr id="18436" name="投影片編號版面配置區 3"/>
          <p:cNvSpPr>
            <a:spLocks noGrp="1"/>
          </p:cNvSpPr>
          <p:nvPr>
            <p:ph type="sldNum" sz="quarter" idx="12"/>
          </p:nvPr>
        </p:nvSpPr>
        <p:spPr>
          <a:noFill/>
        </p:spPr>
        <p:txBody>
          <a:bodyPr/>
          <a:lstStyle/>
          <a:p>
            <a:fld id="{D7CE4007-63D8-4027-98A7-98F359AFBB77}" type="slidenum">
              <a:rPr lang="en-US" altLang="zh-TW" smtClean="0">
                <a:latin typeface="Arial" pitchFamily="34" charset="0"/>
                <a:ea typeface="新細明體" pitchFamily="18" charset="-120"/>
              </a:rPr>
              <a:pPr/>
              <a:t>16</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標題 1"/>
          <p:cNvSpPr>
            <a:spLocks noGrp="1"/>
          </p:cNvSpPr>
          <p:nvPr>
            <p:ph type="title"/>
          </p:nvPr>
        </p:nvSpPr>
        <p:spPr>
          <a:xfrm>
            <a:off x="457200" y="274638"/>
            <a:ext cx="8229600" cy="777875"/>
          </a:xfrm>
        </p:spPr>
        <p:txBody>
          <a:bodyPr/>
          <a:lstStyle/>
          <a:p>
            <a:pPr algn="l"/>
            <a:r>
              <a:rPr lang="en-US" altLang="zh-TW" smtClean="0">
                <a:solidFill>
                  <a:srgbClr val="000000"/>
                </a:solidFill>
                <a:latin typeface="標楷體" pitchFamily="65" charset="-120"/>
                <a:cs typeface="Times New Roman" pitchFamily="18" charset="0"/>
              </a:rPr>
              <a:t/>
            </a:r>
            <a:br>
              <a:rPr lang="en-US" altLang="zh-TW" smtClean="0">
                <a:solidFill>
                  <a:srgbClr val="000000"/>
                </a:solidFill>
                <a:latin typeface="標楷體" pitchFamily="65" charset="-120"/>
                <a:cs typeface="Times New Roman" pitchFamily="18" charset="0"/>
              </a:rPr>
            </a:br>
            <a:r>
              <a:rPr lang="zh-TW" altLang="zh-TW" b="1" smtClean="0">
                <a:solidFill>
                  <a:srgbClr val="0070C0"/>
                </a:solidFill>
                <a:latin typeface="標楷體" pitchFamily="65" charset="-120"/>
                <a:ea typeface="標楷體" pitchFamily="65" charset="-120"/>
                <a:cs typeface="Times New Roman" pitchFamily="18" charset="0"/>
              </a:rPr>
              <a:t>計畫核定</a:t>
            </a:r>
            <a:r>
              <a:rPr lang="zh-TW" altLang="en-US" b="1" smtClean="0">
                <a:solidFill>
                  <a:srgbClr val="0070C0"/>
                </a:solidFill>
                <a:latin typeface="標楷體" pitchFamily="65" charset="-120"/>
                <a:ea typeface="標楷體" pitchFamily="65" charset="-120"/>
                <a:cs typeface="Times New Roman" pitchFamily="18" charset="0"/>
              </a:rPr>
              <a:t>後之作業</a:t>
            </a:r>
            <a:r>
              <a:rPr lang="zh-TW" altLang="zh-TW" smtClean="0">
                <a:solidFill>
                  <a:srgbClr val="0070C0"/>
                </a:solidFill>
                <a:latin typeface="標楷體" pitchFamily="65" charset="-120"/>
                <a:ea typeface="標楷體" pitchFamily="65" charset="-120"/>
              </a:rPr>
              <a:t/>
            </a:r>
            <a:br>
              <a:rPr lang="zh-TW" altLang="zh-TW" smtClean="0">
                <a:solidFill>
                  <a:srgbClr val="0070C0"/>
                </a:solidFill>
                <a:latin typeface="標楷體" pitchFamily="65" charset="-120"/>
                <a:ea typeface="標楷體" pitchFamily="65" charset="-120"/>
              </a:rPr>
            </a:br>
            <a:endParaRPr lang="zh-TW" altLang="en-US" smtClean="0">
              <a:solidFill>
                <a:srgbClr val="0070C0"/>
              </a:solidFill>
              <a:latin typeface="標楷體" pitchFamily="65" charset="-120"/>
              <a:ea typeface="標楷體" pitchFamily="65" charset="-120"/>
            </a:endParaRPr>
          </a:p>
        </p:txBody>
      </p:sp>
      <p:sp>
        <p:nvSpPr>
          <p:cNvPr id="19459" name="內容版面配置區 4"/>
          <p:cNvSpPr>
            <a:spLocks noGrp="1"/>
          </p:cNvSpPr>
          <p:nvPr>
            <p:ph idx="1"/>
          </p:nvPr>
        </p:nvSpPr>
        <p:spPr>
          <a:xfrm>
            <a:off x="468313" y="1341438"/>
            <a:ext cx="8229600" cy="5516562"/>
          </a:xfrm>
        </p:spPr>
        <p:txBody>
          <a:bodyPr/>
          <a:lstStyle/>
          <a:p>
            <a:pPr>
              <a:buFontTx/>
              <a:buNone/>
            </a:pPr>
            <a:r>
              <a:rPr lang="en-US" altLang="zh-TW" sz="2800" smtClean="0">
                <a:latin typeface="Times New Roman" pitchFamily="18" charset="0"/>
                <a:ea typeface="標楷體" pitchFamily="65" charset="-120"/>
                <a:cs typeface="Times New Roman" pitchFamily="18" charset="0"/>
              </a:rPr>
              <a:t>9</a:t>
            </a:r>
            <a:r>
              <a:rPr lang="en-US" altLang="zh-TW" sz="2800" smtClean="0">
                <a:latin typeface="標楷體" pitchFamily="65" charset="-120"/>
                <a:ea typeface="標楷體" pitchFamily="65" charset="-120"/>
                <a:cs typeface="Times New Roman" pitchFamily="18" charset="0"/>
              </a:rPr>
              <a:t>. </a:t>
            </a:r>
            <a:r>
              <a:rPr lang="zh-TW" altLang="zh-TW" sz="2800" smtClean="0">
                <a:latin typeface="標楷體" pitchFamily="65" charset="-120"/>
                <a:ea typeface="標楷體" pitchFamily="65" charset="-120"/>
                <a:cs typeface="Times New Roman" pitchFamily="18" charset="0"/>
              </a:rPr>
              <a:t>圖書分編：</a:t>
            </a:r>
            <a:r>
              <a:rPr lang="en-US" altLang="zh-TW" sz="2800" smtClean="0">
                <a:latin typeface="標楷體" pitchFamily="65" charset="-120"/>
                <a:ea typeface="標楷體" pitchFamily="65" charset="-120"/>
                <a:cs typeface="Times New Roman" pitchFamily="18" charset="0"/>
              </a:rPr>
              <a:t/>
            </a:r>
            <a:br>
              <a:rPr lang="en-US" altLang="zh-TW" sz="2800" smtClean="0">
                <a:latin typeface="標楷體" pitchFamily="65" charset="-120"/>
                <a:ea typeface="標楷體" pitchFamily="65" charset="-120"/>
                <a:cs typeface="Times New Roman" pitchFamily="18" charset="0"/>
              </a:rPr>
            </a:br>
            <a:r>
              <a:rPr lang="en-US" altLang="zh-TW" sz="2800" smtClean="0">
                <a:latin typeface="標楷體" pitchFamily="65" charset="-120"/>
                <a:ea typeface="標楷體" pitchFamily="65" charset="-120"/>
                <a:cs typeface="Times New Roman" pitchFamily="18" charset="0"/>
              </a:rPr>
              <a:t>(</a:t>
            </a:r>
            <a:r>
              <a:rPr lang="en-US" altLang="zh-TW" sz="2800" smtClean="0">
                <a:latin typeface="Times New Roman" pitchFamily="18" charset="0"/>
                <a:ea typeface="標楷體" pitchFamily="65" charset="-120"/>
                <a:cs typeface="Times New Roman" pitchFamily="18" charset="0"/>
              </a:rPr>
              <a:t>1</a:t>
            </a:r>
            <a:r>
              <a:rPr lang="en-US" altLang="zh-TW" sz="2800" smtClean="0">
                <a:latin typeface="標楷體" pitchFamily="65" charset="-120"/>
                <a:ea typeface="標楷體" pitchFamily="65" charset="-120"/>
                <a:cs typeface="Times New Roman" pitchFamily="18" charset="0"/>
              </a:rPr>
              <a:t>)</a:t>
            </a:r>
            <a:r>
              <a:rPr lang="zh-TW" altLang="zh-TW" sz="2800" smtClean="0">
                <a:latin typeface="標楷體" pitchFamily="65" charset="-120"/>
                <a:ea typeface="標楷體" pitchFamily="65" charset="-120"/>
                <a:cs typeface="Times New Roman" pitchFamily="18" charset="0"/>
              </a:rPr>
              <a:t>進行分類編目</a:t>
            </a:r>
          </a:p>
          <a:p>
            <a:pPr>
              <a:buFontTx/>
              <a:buNone/>
            </a:pPr>
            <a:r>
              <a:rPr lang="en-US" altLang="zh-TW" sz="2800" smtClean="0">
                <a:latin typeface="標楷體" pitchFamily="65" charset="-120"/>
                <a:ea typeface="標楷體" pitchFamily="65" charset="-120"/>
                <a:cs typeface="Times New Roman" pitchFamily="18" charset="0"/>
              </a:rPr>
              <a:t>  (</a:t>
            </a:r>
            <a:r>
              <a:rPr lang="en-US" altLang="zh-TW" sz="2800" smtClean="0">
                <a:latin typeface="Times New Roman" pitchFamily="18" charset="0"/>
                <a:ea typeface="標楷體" pitchFamily="65" charset="-120"/>
                <a:cs typeface="Times New Roman" pitchFamily="18" charset="0"/>
              </a:rPr>
              <a:t>2</a:t>
            </a:r>
            <a:r>
              <a:rPr lang="en-US" altLang="zh-TW" sz="2800" smtClean="0">
                <a:latin typeface="標楷體" pitchFamily="65" charset="-120"/>
                <a:ea typeface="標楷體" pitchFamily="65" charset="-120"/>
                <a:cs typeface="Times New Roman" pitchFamily="18" charset="0"/>
              </a:rPr>
              <a:t>)</a:t>
            </a:r>
            <a:r>
              <a:rPr lang="zh-TW" altLang="zh-TW" sz="2800" smtClean="0">
                <a:latin typeface="標楷體" pitchFamily="65" charset="-120"/>
                <a:ea typeface="標楷體" pitchFamily="65" charset="-120"/>
                <a:cs typeface="Times New Roman" pitchFamily="18" charset="0"/>
              </a:rPr>
              <a:t>建立館藏紀錄</a:t>
            </a:r>
            <a:r>
              <a:rPr lang="en-US" altLang="zh-TW" sz="2800" smtClean="0">
                <a:latin typeface="標楷體" pitchFamily="65" charset="-120"/>
                <a:ea typeface="標楷體" pitchFamily="65" charset="-120"/>
                <a:cs typeface="Times New Roman" pitchFamily="18" charset="0"/>
              </a:rPr>
              <a:t/>
            </a:r>
            <a:br>
              <a:rPr lang="en-US" altLang="zh-TW" sz="2800" smtClean="0">
                <a:latin typeface="標楷體" pitchFamily="65" charset="-120"/>
                <a:ea typeface="標楷體" pitchFamily="65" charset="-120"/>
                <a:cs typeface="Times New Roman" pitchFamily="18" charset="0"/>
              </a:rPr>
            </a:br>
            <a:r>
              <a:rPr lang="en-US" altLang="zh-TW" sz="2800" smtClean="0">
                <a:latin typeface="標楷體" pitchFamily="65" charset="-120"/>
                <a:ea typeface="標楷體" pitchFamily="65" charset="-120"/>
                <a:cs typeface="Times New Roman" pitchFamily="18" charset="0"/>
              </a:rPr>
              <a:t>(</a:t>
            </a:r>
            <a:r>
              <a:rPr lang="en-US" altLang="zh-TW" sz="2800" smtClean="0">
                <a:latin typeface="Times New Roman" pitchFamily="18" charset="0"/>
                <a:ea typeface="標楷體" pitchFamily="65" charset="-120"/>
                <a:cs typeface="Times New Roman" pitchFamily="18" charset="0"/>
              </a:rPr>
              <a:t>3</a:t>
            </a:r>
            <a:r>
              <a:rPr lang="en-US" altLang="zh-TW" sz="2800" smtClean="0">
                <a:latin typeface="標楷體" pitchFamily="65" charset="-120"/>
                <a:ea typeface="標楷體" pitchFamily="65" charset="-120"/>
                <a:cs typeface="Times New Roman" pitchFamily="18" charset="0"/>
              </a:rPr>
              <a:t>)</a:t>
            </a:r>
            <a:r>
              <a:rPr lang="zh-TW" altLang="zh-TW" sz="2800" smtClean="0">
                <a:latin typeface="標楷體" pitchFamily="65" charset="-120"/>
                <a:ea typeface="標楷體" pitchFamily="65" charset="-120"/>
                <a:cs typeface="Times New Roman" pitchFamily="18" charset="0"/>
              </a:rPr>
              <a:t>書標列印黏貼</a:t>
            </a:r>
          </a:p>
          <a:p>
            <a:pPr>
              <a:buFontTx/>
              <a:buNone/>
            </a:pPr>
            <a:r>
              <a:rPr lang="en-US" altLang="zh-TW" sz="2800" smtClean="0">
                <a:latin typeface="Times New Roman" pitchFamily="18" charset="0"/>
                <a:ea typeface="標楷體" pitchFamily="65" charset="-120"/>
                <a:cs typeface="Times New Roman" pitchFamily="18" charset="0"/>
              </a:rPr>
              <a:t>10</a:t>
            </a:r>
            <a:r>
              <a:rPr lang="en-US" altLang="zh-TW" sz="2800" smtClean="0">
                <a:latin typeface="標楷體" pitchFamily="65" charset="-120"/>
                <a:ea typeface="標楷體" pitchFamily="65" charset="-120"/>
                <a:cs typeface="Times New Roman" pitchFamily="18" charset="0"/>
              </a:rPr>
              <a:t>. </a:t>
            </a:r>
            <a:r>
              <a:rPr lang="zh-TW" altLang="zh-TW" sz="2800" smtClean="0">
                <a:latin typeface="標楷體" pitchFamily="65" charset="-120"/>
                <a:ea typeface="標楷體" pitchFamily="65" charset="-120"/>
                <a:cs typeface="Times New Roman" pitchFamily="18" charset="0"/>
              </a:rPr>
              <a:t>圖書上架供閱覽流通</a:t>
            </a:r>
          </a:p>
          <a:p>
            <a:pPr>
              <a:buFontTx/>
              <a:buNone/>
            </a:pPr>
            <a:r>
              <a:rPr lang="en-US" altLang="zh-TW" sz="2800" smtClean="0">
                <a:latin typeface="Times New Roman" pitchFamily="18" charset="0"/>
                <a:ea typeface="標楷體" pitchFamily="65" charset="-120"/>
                <a:cs typeface="Times New Roman" pitchFamily="18" charset="0"/>
              </a:rPr>
              <a:t>11</a:t>
            </a:r>
            <a:r>
              <a:rPr lang="en-US" altLang="zh-TW" sz="2800" smtClean="0">
                <a:latin typeface="標楷體" pitchFamily="65" charset="-120"/>
                <a:ea typeface="標楷體" pitchFamily="65" charset="-120"/>
                <a:cs typeface="Times New Roman" pitchFamily="18" charset="0"/>
              </a:rPr>
              <a:t>. </a:t>
            </a:r>
            <a:r>
              <a:rPr lang="zh-TW" altLang="zh-TW" sz="2800" smtClean="0">
                <a:latin typeface="標楷體" pitchFamily="65" charset="-120"/>
                <a:ea typeface="標楷體" pitchFamily="65" charset="-120"/>
                <a:cs typeface="Times New Roman" pitchFamily="18" charset="0"/>
              </a:rPr>
              <a:t>經費核銷</a:t>
            </a:r>
          </a:p>
          <a:p>
            <a:pPr>
              <a:buFontTx/>
              <a:buNone/>
            </a:pPr>
            <a:r>
              <a:rPr lang="en-US" altLang="zh-TW" sz="2800" smtClean="0">
                <a:latin typeface="Times New Roman" pitchFamily="18" charset="0"/>
                <a:ea typeface="標楷體" pitchFamily="65" charset="-120"/>
                <a:cs typeface="Times New Roman" pitchFamily="18" charset="0"/>
              </a:rPr>
              <a:t>12</a:t>
            </a:r>
            <a:r>
              <a:rPr lang="en-US" altLang="zh-TW" sz="2800" smtClean="0">
                <a:latin typeface="標楷體" pitchFamily="65" charset="-120"/>
                <a:ea typeface="標楷體" pitchFamily="65" charset="-120"/>
                <a:cs typeface="Times New Roman" pitchFamily="18" charset="0"/>
              </a:rPr>
              <a:t>. </a:t>
            </a:r>
            <a:r>
              <a:rPr lang="zh-TW" altLang="zh-TW" sz="2800" smtClean="0">
                <a:latin typeface="標楷體" pitchFamily="65" charset="-120"/>
                <a:ea typeface="標楷體" pitchFamily="65" charset="-120"/>
                <a:cs typeface="Times New Roman" pitchFamily="18" charset="0"/>
              </a:rPr>
              <a:t>於圖書館網</a:t>
            </a:r>
            <a:r>
              <a:rPr lang="zh-TW" altLang="en-US" sz="2800" smtClean="0">
                <a:latin typeface="標楷體" pitchFamily="65" charset="-120"/>
                <a:ea typeface="標楷體" pitchFamily="65" charset="-120"/>
                <a:cs typeface="Times New Roman" pitchFamily="18" charset="0"/>
              </a:rPr>
              <a:t>站</a:t>
            </a:r>
            <a:r>
              <a:rPr lang="zh-TW" altLang="zh-TW" sz="2800" smtClean="0">
                <a:latin typeface="標楷體" pitchFamily="65" charset="-120"/>
                <a:ea typeface="標楷體" pitchFamily="65" charset="-120"/>
                <a:cs typeface="Times New Roman" pitchFamily="18" charset="0"/>
              </a:rPr>
              <a:t>建置主題書目查詢專區</a:t>
            </a:r>
          </a:p>
          <a:p>
            <a:pPr>
              <a:buFontTx/>
              <a:buNone/>
            </a:pPr>
            <a:r>
              <a:rPr lang="en-US" altLang="zh-TW" sz="2800" smtClean="0">
                <a:latin typeface="Times New Roman" pitchFamily="18" charset="0"/>
                <a:ea typeface="標楷體" pitchFamily="65" charset="-120"/>
                <a:cs typeface="Times New Roman" pitchFamily="18" charset="0"/>
              </a:rPr>
              <a:t>13</a:t>
            </a:r>
            <a:r>
              <a:rPr lang="en-US" altLang="zh-TW" sz="2800" smtClean="0">
                <a:latin typeface="標楷體" pitchFamily="65" charset="-120"/>
                <a:ea typeface="標楷體" pitchFamily="65" charset="-120"/>
                <a:cs typeface="Times New Roman" pitchFamily="18" charset="0"/>
              </a:rPr>
              <a:t>. </a:t>
            </a:r>
            <a:r>
              <a:rPr lang="zh-TW" altLang="zh-TW" sz="2800" smtClean="0">
                <a:latin typeface="標楷體" pitchFamily="65" charset="-120"/>
                <a:ea typeface="標楷體" pitchFamily="65" charset="-120"/>
                <a:cs typeface="Times New Roman" pitchFamily="18" charset="0"/>
              </a:rPr>
              <a:t>定期更新書目查詢專區之資料</a:t>
            </a:r>
          </a:p>
          <a:p>
            <a:pPr>
              <a:buFontTx/>
              <a:buNone/>
            </a:pPr>
            <a:r>
              <a:rPr lang="en-US" altLang="zh-TW" sz="2800" smtClean="0">
                <a:latin typeface="Times New Roman" pitchFamily="18" charset="0"/>
                <a:ea typeface="標楷體" pitchFamily="65" charset="-120"/>
                <a:cs typeface="Times New Roman" pitchFamily="18" charset="0"/>
              </a:rPr>
              <a:t>14</a:t>
            </a:r>
            <a:r>
              <a:rPr lang="en-US" altLang="zh-TW" sz="2800" smtClean="0">
                <a:latin typeface="標楷體" pitchFamily="65" charset="-120"/>
                <a:ea typeface="標楷體" pitchFamily="65" charset="-120"/>
                <a:cs typeface="Times New Roman" pitchFamily="18" charset="0"/>
              </a:rPr>
              <a:t>. </a:t>
            </a:r>
            <a:r>
              <a:rPr lang="zh-TW" altLang="zh-TW" sz="2800" smtClean="0">
                <a:latin typeface="標楷體" pitchFamily="65" charset="-120"/>
                <a:ea typeface="標楷體" pitchFamily="65" charset="-120"/>
                <a:cs typeface="Times New Roman" pitchFamily="18" charset="0"/>
              </a:rPr>
              <a:t>提供借閱統計數據</a:t>
            </a:r>
          </a:p>
          <a:p>
            <a:pPr>
              <a:buFontTx/>
              <a:buNone/>
            </a:pPr>
            <a:r>
              <a:rPr lang="en-US" altLang="zh-TW" sz="2800" smtClean="0">
                <a:latin typeface="Times New Roman" pitchFamily="18" charset="0"/>
                <a:ea typeface="標楷體" pitchFamily="65" charset="-120"/>
                <a:cs typeface="Times New Roman" pitchFamily="18" charset="0"/>
              </a:rPr>
              <a:t>15</a:t>
            </a:r>
            <a:r>
              <a:rPr lang="en-US" altLang="zh-TW" sz="2800" smtClean="0">
                <a:latin typeface="標楷體" pitchFamily="65" charset="-120"/>
                <a:ea typeface="標楷體" pitchFamily="65" charset="-120"/>
                <a:cs typeface="Times New Roman" pitchFamily="18" charset="0"/>
              </a:rPr>
              <a:t>. </a:t>
            </a:r>
            <a:r>
              <a:rPr lang="zh-TW" altLang="en-US" sz="2800" smtClean="0">
                <a:latin typeface="標楷體" pitchFamily="65" charset="-120"/>
                <a:ea typeface="標楷體" pitchFamily="65" charset="-120"/>
                <a:cs typeface="Times New Roman" pitchFamily="18" charset="0"/>
              </a:rPr>
              <a:t>辦理書展及相關</a:t>
            </a:r>
            <a:r>
              <a:rPr lang="zh-TW" altLang="zh-TW" sz="2800" smtClean="0">
                <a:latin typeface="標楷體" pitchFamily="65" charset="-120"/>
                <a:ea typeface="標楷體" pitchFamily="65" charset="-120"/>
                <a:cs typeface="Times New Roman" pitchFamily="18" charset="0"/>
              </a:rPr>
              <a:t>推廣</a:t>
            </a:r>
            <a:r>
              <a:rPr lang="zh-TW" altLang="en-US" sz="2800" smtClean="0">
                <a:latin typeface="標楷體" pitchFamily="65" charset="-120"/>
                <a:ea typeface="標楷體" pitchFamily="65" charset="-120"/>
                <a:cs typeface="Times New Roman" pitchFamily="18" charset="0"/>
              </a:rPr>
              <a:t>活動</a:t>
            </a:r>
            <a:endParaRPr lang="zh-TW" altLang="zh-TW" sz="2800" smtClean="0">
              <a:latin typeface="標楷體" pitchFamily="65" charset="-120"/>
              <a:ea typeface="標楷體" pitchFamily="65" charset="-120"/>
              <a:cs typeface="Times New Roman" pitchFamily="18" charset="0"/>
            </a:endParaRPr>
          </a:p>
          <a:p>
            <a:pPr>
              <a:buFontTx/>
              <a:buNone/>
            </a:pPr>
            <a:r>
              <a:rPr lang="en-US" altLang="zh-TW" sz="2800" smtClean="0">
                <a:latin typeface="Times New Roman" pitchFamily="18" charset="0"/>
                <a:ea typeface="標楷體" pitchFamily="65" charset="-120"/>
                <a:cs typeface="Times New Roman" pitchFamily="18" charset="0"/>
              </a:rPr>
              <a:t>16</a:t>
            </a:r>
            <a:r>
              <a:rPr lang="en-US" altLang="zh-TW" sz="2800" smtClean="0">
                <a:latin typeface="標楷體" pitchFamily="65" charset="-120"/>
                <a:ea typeface="標楷體" pitchFamily="65" charset="-120"/>
                <a:cs typeface="Times New Roman" pitchFamily="18" charset="0"/>
              </a:rPr>
              <a:t>. </a:t>
            </a:r>
            <a:r>
              <a:rPr lang="zh-TW" altLang="zh-TW" sz="2800" smtClean="0">
                <a:latin typeface="標楷體" pitchFamily="65" charset="-120"/>
                <a:ea typeface="標楷體" pitchFamily="65" charset="-120"/>
                <a:cs typeface="Times New Roman" pitchFamily="18" charset="0"/>
              </a:rPr>
              <a:t>定期提供各計畫已購入藏書單上傳至科</a:t>
            </a:r>
            <a:r>
              <a:rPr lang="zh-TW" altLang="en-US" sz="2800" smtClean="0">
                <a:latin typeface="標楷體" pitchFamily="65" charset="-120"/>
                <a:ea typeface="標楷體" pitchFamily="65" charset="-120"/>
                <a:cs typeface="Times New Roman" pitchFamily="18" charset="0"/>
              </a:rPr>
              <a:t>技部</a:t>
            </a:r>
            <a:endParaRPr lang="zh-TW" altLang="zh-TW" sz="2800" smtClean="0">
              <a:latin typeface="標楷體" pitchFamily="65" charset="-120"/>
              <a:ea typeface="標楷體" pitchFamily="65" charset="-120"/>
              <a:cs typeface="Times New Roman" pitchFamily="18" charset="0"/>
            </a:endParaRPr>
          </a:p>
          <a:p>
            <a:endParaRPr lang="zh-TW" altLang="en-US" smtClean="0">
              <a:ea typeface="標楷體" pitchFamily="65" charset="-120"/>
              <a:cs typeface="Times New Roman" pitchFamily="18" charset="0"/>
            </a:endParaRPr>
          </a:p>
        </p:txBody>
      </p:sp>
      <p:sp>
        <p:nvSpPr>
          <p:cNvPr id="19460" name="投影片編號版面配置區 3"/>
          <p:cNvSpPr>
            <a:spLocks noGrp="1"/>
          </p:cNvSpPr>
          <p:nvPr>
            <p:ph type="sldNum" sz="quarter" idx="12"/>
          </p:nvPr>
        </p:nvSpPr>
        <p:spPr>
          <a:noFill/>
        </p:spPr>
        <p:txBody>
          <a:bodyPr/>
          <a:lstStyle/>
          <a:p>
            <a:fld id="{0D5EA7DD-F1DA-48ED-AF00-2534B92D170C}" type="slidenum">
              <a:rPr lang="en-US" altLang="zh-TW" smtClean="0">
                <a:latin typeface="Arial" pitchFamily="34" charset="0"/>
                <a:ea typeface="新細明體" pitchFamily="18" charset="-120"/>
              </a:rPr>
              <a:pPr/>
              <a:t>17</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標題 1"/>
          <p:cNvSpPr>
            <a:spLocks noGrp="1"/>
          </p:cNvSpPr>
          <p:nvPr>
            <p:ph type="title"/>
          </p:nvPr>
        </p:nvSpPr>
        <p:spPr>
          <a:xfrm>
            <a:off x="457200" y="188913"/>
            <a:ext cx="8229600" cy="287337"/>
          </a:xfrm>
        </p:spPr>
        <p:txBody>
          <a:bodyPr/>
          <a:lstStyle/>
          <a:p>
            <a:pPr algn="l"/>
            <a:r>
              <a:rPr kumimoji="0" lang="zh-TW" altLang="en-US" sz="3200" b="1" smtClean="0">
                <a:latin typeface="標楷體" pitchFamily="65" charset="-120"/>
                <a:ea typeface="標楷體" pitchFamily="65" charset="-120"/>
              </a:rPr>
              <a:t>申請作業參考資料</a:t>
            </a:r>
          </a:p>
        </p:txBody>
      </p:sp>
      <p:sp>
        <p:nvSpPr>
          <p:cNvPr id="6" name="內容版面配置區 5"/>
          <p:cNvSpPr>
            <a:spLocks noGrp="1"/>
          </p:cNvSpPr>
          <p:nvPr>
            <p:ph idx="1"/>
          </p:nvPr>
        </p:nvSpPr>
        <p:spPr>
          <a:xfrm>
            <a:off x="468313" y="1052513"/>
            <a:ext cx="8229600" cy="5114925"/>
          </a:xfrm>
        </p:spPr>
        <p:txBody>
          <a:bodyPr>
            <a:spAutoFit/>
          </a:bodyPr>
          <a:lstStyle/>
          <a:p>
            <a:pPr>
              <a:buFontTx/>
              <a:buNone/>
              <a:defRPr/>
            </a:pPr>
            <a:r>
              <a:rPr kumimoji="0" lang="zh-TW" altLang="en-US" sz="2400" dirty="0" smtClean="0">
                <a:latin typeface="標楷體" pitchFamily="65" charset="-120"/>
                <a:ea typeface="標楷體" pitchFamily="65" charset="-120"/>
              </a:rPr>
              <a:t>◎ </a:t>
            </a:r>
            <a:r>
              <a:rPr kumimoji="0" lang="zh-TW" altLang="en-US" sz="2400" dirty="0" smtClean="0">
                <a:latin typeface="標楷體" pitchFamily="65" charset="-120"/>
                <a:ea typeface="標楷體" pitchFamily="65" charset="-120"/>
                <a:hlinkClick r:id="rId2" tooltip="補助人文及社會科學研究圖書計畫作業要點(DOC)"/>
              </a:rPr>
              <a:t>補助人文及社會科學研究圖書計畫作業要點</a:t>
            </a:r>
            <a:endParaRPr kumimoji="0" lang="en-US" altLang="zh-TW" sz="2400" dirty="0" smtClean="0"/>
          </a:p>
          <a:p>
            <a:pPr>
              <a:buFontTx/>
              <a:buNone/>
              <a:defRPr/>
            </a:pPr>
            <a:r>
              <a:rPr kumimoji="0" lang="en-US" altLang="zh-TW" sz="2400" dirty="0" smtClean="0">
                <a:latin typeface="標楷體" pitchFamily="65" charset="-120"/>
                <a:ea typeface="標楷體" pitchFamily="65" charset="-120"/>
              </a:rPr>
              <a:t>   </a:t>
            </a:r>
            <a:r>
              <a:rPr kumimoji="0" lang="zh-TW" altLang="en-US" sz="2400" dirty="0" smtClean="0">
                <a:latin typeface="標楷體" pitchFamily="65" charset="-120"/>
                <a:ea typeface="標楷體" pitchFamily="65" charset="-120"/>
              </a:rPr>
              <a:t>及科技部公告</a:t>
            </a:r>
          </a:p>
          <a:p>
            <a:pPr>
              <a:buFontTx/>
              <a:buNone/>
              <a:defRPr/>
            </a:pPr>
            <a:r>
              <a:rPr kumimoji="0" lang="zh-TW" altLang="en-US" sz="2400" dirty="0" smtClean="0">
                <a:latin typeface="標楷體" pitchFamily="65" charset="-120"/>
                <a:ea typeface="標楷體" pitchFamily="65" charset="-120"/>
              </a:rPr>
              <a:t>◎ </a:t>
            </a:r>
            <a:r>
              <a:rPr kumimoji="0" lang="zh-TW" altLang="en-US" sz="2400" dirty="0" smtClean="0">
                <a:latin typeface="標楷體" pitchFamily="65" charset="-120"/>
                <a:ea typeface="標楷體" pitchFamily="65" charset="-120"/>
                <a:hlinkClick r:id="rId3"/>
              </a:rPr>
              <a:t>推動補助人文及社會科學研究圖書計畫之說明</a:t>
            </a:r>
            <a:r>
              <a:rPr kumimoji="0" lang="en-US" altLang="zh-TW" sz="2400" dirty="0" smtClean="0">
                <a:latin typeface="標楷體" pitchFamily="65" charset="-120"/>
                <a:ea typeface="標楷體" pitchFamily="65" charset="-120"/>
              </a:rPr>
              <a:t>/</a:t>
            </a:r>
            <a:r>
              <a:rPr kumimoji="0" lang="zh-TW" altLang="en-US" sz="2400" dirty="0" smtClean="0">
                <a:latin typeface="標楷體" pitchFamily="65" charset="-120"/>
                <a:ea typeface="標楷體" pitchFamily="65" charset="-120"/>
              </a:rPr>
              <a:t>國</a:t>
            </a:r>
          </a:p>
          <a:p>
            <a:pPr>
              <a:buFontTx/>
              <a:buNone/>
              <a:defRPr/>
            </a:pPr>
            <a:r>
              <a:rPr kumimoji="0" lang="zh-TW" altLang="en-US" sz="2400" dirty="0" smtClean="0">
                <a:latin typeface="標楷體" pitchFamily="65" charset="-120"/>
                <a:ea typeface="標楷體" pitchFamily="65" charset="-120"/>
              </a:rPr>
              <a:t>    科會人文處楊李榮</a:t>
            </a:r>
          </a:p>
          <a:p>
            <a:pPr>
              <a:buFontTx/>
              <a:buNone/>
              <a:defRPr/>
            </a:pPr>
            <a:r>
              <a:rPr kumimoji="0" lang="zh-TW" altLang="en-US" sz="2400" dirty="0" smtClean="0">
                <a:latin typeface="標楷體" pitchFamily="65" charset="-120"/>
                <a:ea typeface="標楷體" pitchFamily="65" charset="-120"/>
              </a:rPr>
              <a:t>◎ </a:t>
            </a:r>
            <a:r>
              <a:rPr kumimoji="0" lang="zh-TW" altLang="en-US" sz="2400" dirty="0" smtClean="0">
                <a:latin typeface="標楷體" pitchFamily="65" charset="-120"/>
                <a:ea typeface="標楷體" pitchFamily="65" charset="-120"/>
                <a:hlinkClick r:id="rId4"/>
              </a:rPr>
              <a:t>「國科會補助人文及社會科學研究圖書計畫」申請</a:t>
            </a:r>
            <a:r>
              <a:rPr kumimoji="0" lang="zh-TW" altLang="en-US" sz="2400" dirty="0" smtClean="0">
                <a:solidFill>
                  <a:schemeClr val="accent1">
                    <a:lumMod val="50000"/>
                  </a:schemeClr>
                </a:solidFill>
                <a:latin typeface="標楷體" pitchFamily="65" charset="-120"/>
                <a:ea typeface="標楷體" pitchFamily="65" charset="-120"/>
                <a:hlinkClick r:id="rId4"/>
              </a:rPr>
              <a:t>          及執行經驗</a:t>
            </a:r>
            <a:r>
              <a:rPr kumimoji="0" lang="en-US" altLang="zh-TW" sz="2400" dirty="0" smtClean="0">
                <a:latin typeface="標楷體" pitchFamily="65" charset="-120"/>
                <a:ea typeface="標楷體" pitchFamily="65" charset="-120"/>
              </a:rPr>
              <a:t>/</a:t>
            </a:r>
            <a:r>
              <a:rPr kumimoji="0" lang="zh-TW" altLang="en-US" sz="2400" dirty="0" smtClean="0">
                <a:latin typeface="標楷體" pitchFamily="65" charset="-120"/>
                <a:ea typeface="標楷體" pitchFamily="65" charset="-120"/>
              </a:rPr>
              <a:t>成功大學圖書館採編組朱家榮</a:t>
            </a:r>
            <a:r>
              <a:rPr kumimoji="0" lang="en-US" altLang="zh-TW" sz="2400" dirty="0" smtClean="0">
                <a:latin typeface="標楷體" pitchFamily="65" charset="-120"/>
                <a:ea typeface="標楷體" pitchFamily="65" charset="-120"/>
              </a:rPr>
              <a:t>,</a:t>
            </a:r>
            <a:r>
              <a:rPr kumimoji="0" lang="zh-TW" altLang="en-US" sz="2400" dirty="0" smtClean="0">
                <a:latin typeface="標楷體" pitchFamily="65" charset="-120"/>
                <a:ea typeface="標楷體" pitchFamily="65" charset="-120"/>
              </a:rPr>
              <a:t>邵碩芳</a:t>
            </a:r>
            <a:endParaRPr kumimoji="0" lang="en-US" altLang="zh-TW" sz="2400" dirty="0" smtClean="0">
              <a:latin typeface="標楷體" pitchFamily="65" charset="-120"/>
              <a:ea typeface="標楷體" pitchFamily="65" charset="-120"/>
            </a:endParaRPr>
          </a:p>
          <a:p>
            <a:pPr>
              <a:buFontTx/>
              <a:buNone/>
              <a:defRPr/>
            </a:pPr>
            <a:r>
              <a:rPr kumimoji="0" lang="zh-TW" altLang="en-US" sz="2400" dirty="0" smtClean="0">
                <a:latin typeface="標楷體" pitchFamily="65" charset="-120"/>
                <a:ea typeface="標楷體" pitchFamily="65" charset="-120"/>
              </a:rPr>
              <a:t>◎ </a:t>
            </a:r>
            <a:r>
              <a:rPr lang="zh-TW" altLang="en-US" sz="2400" dirty="0" smtClean="0">
                <a:latin typeface="標楷體" pitchFamily="65" charset="-120"/>
                <a:ea typeface="標楷體" pitchFamily="65" charset="-120"/>
                <a:hlinkClick r:id="rId5"/>
              </a:rPr>
              <a:t>圖書補助案經驗談─規劃主題：「康德與德國觀念論」</a:t>
            </a:r>
            <a:r>
              <a:rPr lang="en-US" altLang="zh-TW" sz="2400" dirty="0" smtClean="0">
                <a:latin typeface="標楷體" pitchFamily="65" charset="-120"/>
                <a:ea typeface="標楷體" pitchFamily="65" charset="-120"/>
              </a:rPr>
              <a:t>/</a:t>
            </a:r>
            <a:r>
              <a:rPr lang="zh-TW" altLang="en-US" sz="2400" dirty="0" smtClean="0">
                <a:latin typeface="標楷體" pitchFamily="65" charset="-120"/>
                <a:ea typeface="標楷體" pitchFamily="65" charset="-120"/>
              </a:rPr>
              <a:t>政治大學哲學系張鼎國</a:t>
            </a:r>
            <a:endParaRPr kumimoji="0" lang="zh-TW" altLang="en-US" sz="2400" dirty="0" smtClean="0">
              <a:latin typeface="標楷體" pitchFamily="65" charset="-120"/>
              <a:ea typeface="標楷體" pitchFamily="65" charset="-120"/>
            </a:endParaRPr>
          </a:p>
          <a:p>
            <a:pPr>
              <a:buFontTx/>
              <a:buNone/>
              <a:defRPr/>
            </a:pPr>
            <a:r>
              <a:rPr kumimoji="0" lang="zh-TW" altLang="en-US" sz="2400" dirty="0" smtClean="0">
                <a:latin typeface="標楷體" pitchFamily="65" charset="-120"/>
                <a:ea typeface="標楷體" pitchFamily="65" charset="-120"/>
              </a:rPr>
              <a:t>◎ </a:t>
            </a:r>
            <a:r>
              <a:rPr kumimoji="0" lang="zh-TW" altLang="en-US" sz="2400" dirty="0" smtClean="0">
                <a:latin typeface="標楷體" pitchFamily="65" charset="-120"/>
                <a:ea typeface="標楷體" pitchFamily="65" charset="-120"/>
                <a:hlinkClick r:id="rId6"/>
              </a:rPr>
              <a:t>補助人文社會科學研究圖書計畫執行經驗分享</a:t>
            </a:r>
            <a:endParaRPr kumimoji="0" lang="zh-TW" altLang="en-US" sz="2400" dirty="0" smtClean="0">
              <a:latin typeface="標楷體" pitchFamily="65" charset="-120"/>
              <a:ea typeface="標楷體" pitchFamily="65" charset="-120"/>
            </a:endParaRPr>
          </a:p>
          <a:p>
            <a:pPr>
              <a:buFontTx/>
              <a:buNone/>
              <a:defRPr/>
            </a:pPr>
            <a:r>
              <a:rPr kumimoji="0" lang="en-US" altLang="zh-TW" sz="2400" dirty="0" smtClean="0">
                <a:latin typeface="標楷體" pitchFamily="65" charset="-120"/>
                <a:ea typeface="標楷體" pitchFamily="65" charset="-120"/>
              </a:rPr>
              <a:t>   /</a:t>
            </a:r>
            <a:r>
              <a:rPr kumimoji="0" lang="zh-TW" altLang="en-US" sz="2400" dirty="0" smtClean="0">
                <a:latin typeface="標楷體" pitchFamily="65" charset="-120"/>
                <a:ea typeface="標楷體" pitchFamily="65" charset="-120"/>
              </a:rPr>
              <a:t>中央大學巫佩蓉 </a:t>
            </a:r>
            <a:endParaRPr kumimoji="0" lang="en-US" altLang="zh-TW" sz="2400" dirty="0" smtClean="0">
              <a:latin typeface="標楷體" pitchFamily="65" charset="-120"/>
              <a:ea typeface="標楷體" pitchFamily="65" charset="-120"/>
            </a:endParaRPr>
          </a:p>
          <a:p>
            <a:pPr>
              <a:buFontTx/>
              <a:buNone/>
              <a:defRPr/>
            </a:pPr>
            <a:r>
              <a:rPr kumimoji="0" lang="zh-TW" altLang="en-US" sz="2400" dirty="0" smtClean="0">
                <a:latin typeface="標楷體" pitchFamily="65" charset="-120"/>
                <a:ea typeface="標楷體" pitchFamily="65" charset="-120"/>
              </a:rPr>
              <a:t>◎</a:t>
            </a:r>
            <a:r>
              <a:rPr lang="zh-TW" altLang="en-US" sz="2400" dirty="0" smtClean="0"/>
              <a:t> </a:t>
            </a:r>
            <a:r>
              <a:rPr lang="zh-TW" altLang="en-US" sz="2400" dirty="0" smtClean="0">
                <a:solidFill>
                  <a:srgbClr val="00B0F0"/>
                </a:solidFill>
                <a:latin typeface="標楷體" pitchFamily="65" charset="-120"/>
                <a:ea typeface="標楷體" pitchFamily="65" charset="-120"/>
                <a:hlinkClick r:id="rId7"/>
              </a:rPr>
              <a:t>「</a:t>
            </a:r>
            <a:r>
              <a:rPr lang="zh-TW" altLang="en-US" sz="2400" dirty="0" smtClean="0">
                <a:latin typeface="標楷體" pitchFamily="65" charset="-120"/>
                <a:ea typeface="標楷體" pitchFamily="65" charset="-120"/>
                <a:hlinkClick r:id="rId7"/>
              </a:rPr>
              <a:t>補助人文及社會科學研究圖書計畫」申請及執行心得</a:t>
            </a:r>
            <a:r>
              <a:rPr lang="en-US" altLang="zh-TW" sz="2400" dirty="0" smtClean="0">
                <a:latin typeface="標楷體" pitchFamily="65" charset="-120"/>
                <a:ea typeface="標楷體" pitchFamily="65" charset="-120"/>
                <a:hlinkClick r:id="rId7"/>
              </a:rPr>
              <a:t>  </a:t>
            </a:r>
            <a:r>
              <a:rPr lang="en-US" altLang="zh-TW" sz="2400" dirty="0" smtClean="0">
                <a:latin typeface="標楷體" pitchFamily="65" charset="-120"/>
                <a:ea typeface="標楷體" pitchFamily="65" charset="-120"/>
              </a:rPr>
              <a:t>/</a:t>
            </a:r>
            <a:r>
              <a:rPr lang="zh-TW" altLang="en-US" sz="2400" dirty="0" smtClean="0">
                <a:latin typeface="標楷體" pitchFamily="65" charset="-120"/>
                <a:ea typeface="標楷體" pitchFamily="65" charset="-120"/>
              </a:rPr>
              <a:t>中山大學外文系蘇其康</a:t>
            </a:r>
            <a:endParaRPr kumimoji="0" lang="zh-TW" altLang="en-US" sz="2400" dirty="0" smtClean="0">
              <a:latin typeface="標楷體" pitchFamily="65" charset="-120"/>
              <a:ea typeface="標楷體" pitchFamily="65" charset="-120"/>
            </a:endParaRPr>
          </a:p>
        </p:txBody>
      </p:sp>
      <p:sp>
        <p:nvSpPr>
          <p:cNvPr id="20484" name="投影片編號版面配置區 3"/>
          <p:cNvSpPr>
            <a:spLocks noGrp="1"/>
          </p:cNvSpPr>
          <p:nvPr>
            <p:ph type="sldNum" sz="quarter" idx="12"/>
          </p:nvPr>
        </p:nvSpPr>
        <p:spPr>
          <a:noFill/>
        </p:spPr>
        <p:txBody>
          <a:bodyPr/>
          <a:lstStyle/>
          <a:p>
            <a:fld id="{AE70AB5A-E7C0-40AD-A9CB-C75540327303}" type="slidenum">
              <a:rPr lang="en-US" altLang="zh-TW" smtClean="0">
                <a:latin typeface="Arial" pitchFamily="34" charset="0"/>
                <a:ea typeface="新細明體" pitchFamily="18" charset="-120"/>
              </a:rPr>
              <a:pPr/>
              <a:t>18</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標題 1"/>
          <p:cNvSpPr>
            <a:spLocks noGrp="1"/>
          </p:cNvSpPr>
          <p:nvPr>
            <p:ph type="title"/>
          </p:nvPr>
        </p:nvSpPr>
        <p:spPr>
          <a:xfrm>
            <a:off x="457200" y="274638"/>
            <a:ext cx="8229600" cy="922337"/>
          </a:xfrm>
        </p:spPr>
        <p:txBody>
          <a:bodyPr/>
          <a:lstStyle/>
          <a:p>
            <a:endParaRPr lang="zh-TW" altLang="en-US" smtClean="0"/>
          </a:p>
        </p:txBody>
      </p:sp>
      <p:sp>
        <p:nvSpPr>
          <p:cNvPr id="21507" name="內容版面配置區 2"/>
          <p:cNvSpPr>
            <a:spLocks noGrp="1"/>
          </p:cNvSpPr>
          <p:nvPr>
            <p:ph idx="1"/>
          </p:nvPr>
        </p:nvSpPr>
        <p:spPr>
          <a:xfrm>
            <a:off x="539750" y="1341438"/>
            <a:ext cx="8229600" cy="4741862"/>
          </a:xfrm>
        </p:spPr>
        <p:txBody>
          <a:bodyPr/>
          <a:lstStyle/>
          <a:p>
            <a:endParaRPr lang="en-US" altLang="zh-TW" smtClean="0"/>
          </a:p>
          <a:p>
            <a:pPr algn="ctr">
              <a:buFontTx/>
              <a:buNone/>
            </a:pPr>
            <a:r>
              <a:rPr lang="zh-TW" altLang="en-US" sz="5400" smtClean="0">
                <a:latin typeface="標楷體" pitchFamily="65" charset="-120"/>
                <a:ea typeface="標楷體" pitchFamily="65" charset="-120"/>
              </a:rPr>
              <a:t>報告完畢</a:t>
            </a:r>
            <a:endParaRPr lang="en-US" altLang="zh-TW" sz="5400" smtClean="0">
              <a:latin typeface="標楷體" pitchFamily="65" charset="-120"/>
              <a:ea typeface="標楷體" pitchFamily="65" charset="-120"/>
            </a:endParaRPr>
          </a:p>
          <a:p>
            <a:pPr algn="ctr">
              <a:buFontTx/>
              <a:buNone/>
            </a:pPr>
            <a:r>
              <a:rPr lang="zh-TW" altLang="en-US" sz="5400" smtClean="0">
                <a:latin typeface="標楷體" pitchFamily="65" charset="-120"/>
                <a:ea typeface="標楷體" pitchFamily="65" charset="-120"/>
              </a:rPr>
              <a:t>謝謝聆聽</a:t>
            </a:r>
          </a:p>
        </p:txBody>
      </p:sp>
      <p:sp>
        <p:nvSpPr>
          <p:cNvPr id="21508" name="投影片編號版面配置區 3"/>
          <p:cNvSpPr>
            <a:spLocks noGrp="1"/>
          </p:cNvSpPr>
          <p:nvPr>
            <p:ph type="sldNum" sz="quarter" idx="12"/>
          </p:nvPr>
        </p:nvSpPr>
        <p:spPr>
          <a:noFill/>
        </p:spPr>
        <p:txBody>
          <a:bodyPr/>
          <a:lstStyle/>
          <a:p>
            <a:fld id="{AB03226E-B9E3-455E-8658-B99CF38CCCE0}" type="slidenum">
              <a:rPr lang="en-US" altLang="zh-TW" smtClean="0">
                <a:latin typeface="Arial" pitchFamily="34" charset="0"/>
                <a:ea typeface="新細明體" pitchFamily="18" charset="-120"/>
              </a:rPr>
              <a:pPr/>
              <a:t>19</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539750" y="0"/>
            <a:ext cx="8229600" cy="620713"/>
          </a:xfrm>
        </p:spPr>
        <p:txBody>
          <a:bodyPr/>
          <a:lstStyle/>
          <a:p>
            <a:pPr algn="l">
              <a:tabLst>
                <a:tab pos="5297488" algn="l"/>
              </a:tabLst>
            </a:pPr>
            <a:r>
              <a:rPr lang="en-US" altLang="zh-TW" sz="2800" b="1" smtClean="0">
                <a:solidFill>
                  <a:srgbClr val="0066FF"/>
                </a:solidFill>
                <a:latin typeface="標楷體" pitchFamily="65" charset="-120"/>
                <a:ea typeface="標楷體" pitchFamily="65" charset="-120"/>
                <a:cs typeface="Times New Roman" pitchFamily="18" charset="0"/>
              </a:rPr>
              <a:t/>
            </a:r>
            <a:br>
              <a:rPr lang="en-US" altLang="zh-TW" sz="2800" b="1" smtClean="0">
                <a:solidFill>
                  <a:srgbClr val="0066FF"/>
                </a:solidFill>
                <a:latin typeface="標楷體" pitchFamily="65" charset="-120"/>
                <a:ea typeface="標楷體" pitchFamily="65" charset="-120"/>
                <a:cs typeface="Times New Roman" pitchFamily="18" charset="0"/>
              </a:rPr>
            </a:br>
            <a:r>
              <a:rPr lang="en-US" altLang="zh-TW" sz="2800" b="1" smtClean="0">
                <a:solidFill>
                  <a:srgbClr val="0066FF"/>
                </a:solidFill>
                <a:latin typeface="標楷體" pitchFamily="65" charset="-120"/>
                <a:ea typeface="標楷體" pitchFamily="65" charset="-120"/>
                <a:cs typeface="Times New Roman" pitchFamily="18" charset="0"/>
              </a:rPr>
              <a:t/>
            </a:r>
            <a:br>
              <a:rPr lang="en-US" altLang="zh-TW" sz="2800" b="1" smtClean="0">
                <a:solidFill>
                  <a:srgbClr val="0066FF"/>
                </a:solidFill>
                <a:latin typeface="標楷體" pitchFamily="65" charset="-120"/>
                <a:ea typeface="標楷體" pitchFamily="65" charset="-120"/>
                <a:cs typeface="Times New Roman" pitchFamily="18" charset="0"/>
              </a:rPr>
            </a:br>
            <a:r>
              <a:rPr lang="en-US" altLang="zh-TW" sz="2800" b="1" smtClean="0">
                <a:solidFill>
                  <a:srgbClr val="0066FF"/>
                </a:solidFill>
                <a:latin typeface="Times New Roman" pitchFamily="18" charset="0"/>
                <a:ea typeface="標楷體" pitchFamily="65" charset="-120"/>
                <a:cs typeface="Times New Roman" pitchFamily="18" charset="0"/>
              </a:rPr>
              <a:t>95-105</a:t>
            </a:r>
            <a:r>
              <a:rPr lang="zh-TW" altLang="en-US" sz="2800" b="1" smtClean="0">
                <a:solidFill>
                  <a:srgbClr val="0066FF"/>
                </a:solidFill>
                <a:latin typeface="Times New Roman" pitchFamily="18" charset="0"/>
                <a:ea typeface="標楷體" pitchFamily="65" charset="-120"/>
                <a:cs typeface="Times New Roman" pitchFamily="18" charset="0"/>
              </a:rPr>
              <a:t>年本校獲補助之計畫</a:t>
            </a:r>
          </a:p>
        </p:txBody>
      </p:sp>
      <p:sp>
        <p:nvSpPr>
          <p:cNvPr id="4099" name="Rectangle 3"/>
          <p:cNvSpPr>
            <a:spLocks noGrp="1" noChangeArrowheads="1"/>
          </p:cNvSpPr>
          <p:nvPr>
            <p:ph type="body" idx="1"/>
          </p:nvPr>
        </p:nvSpPr>
        <p:spPr>
          <a:xfrm>
            <a:off x="395288" y="1052513"/>
            <a:ext cx="8748712" cy="6165850"/>
          </a:xfrm>
        </p:spPr>
        <p:txBody>
          <a:bodyPr/>
          <a:lstStyle/>
          <a:p>
            <a:pPr>
              <a:buFontTx/>
              <a:buNone/>
              <a:tabLst>
                <a:tab pos="898525" algn="l"/>
                <a:tab pos="1608138" algn="l"/>
                <a:tab pos="2506663" algn="l"/>
                <a:tab pos="3673475" algn="l"/>
              </a:tabLst>
            </a:pPr>
            <a:r>
              <a:rPr lang="en-US" altLang="zh-TW" sz="1800" smtClean="0">
                <a:latin typeface="Times New Roman" pitchFamily="18" charset="0"/>
                <a:cs typeface="Times New Roman" pitchFamily="18" charset="0"/>
              </a:rPr>
              <a:t> </a:t>
            </a:r>
            <a:r>
              <a:rPr lang="en-US" altLang="zh-TW" sz="2000" smtClean="0">
                <a:latin typeface="Times New Roman" pitchFamily="18" charset="0"/>
                <a:cs typeface="Times New Roman" pitchFamily="18" charset="0"/>
              </a:rPr>
              <a:t>95</a:t>
            </a:r>
            <a:r>
              <a:rPr lang="zh-TW" altLang="en-US" sz="2000" smtClean="0">
                <a:latin typeface="Times New Roman" pitchFamily="18" charset="0"/>
                <a:cs typeface="Times New Roman" pitchFamily="18" charset="0"/>
              </a:rPr>
              <a:t>年</a:t>
            </a:r>
            <a:r>
              <a:rPr lang="en-US" altLang="zh-TW" sz="2000" smtClean="0">
                <a:latin typeface="Times New Roman" pitchFamily="18" charset="0"/>
                <a:cs typeface="Times New Roman" pitchFamily="18" charset="0"/>
              </a:rPr>
              <a:t>	  1      </a:t>
            </a:r>
            <a:r>
              <a:rPr lang="zh-TW" altLang="zh-TW" sz="2000" smtClean="0">
                <a:latin typeface="Times New Roman" pitchFamily="18" charset="0"/>
                <a:cs typeface="Times New Roman" pitchFamily="18" charset="0"/>
              </a:rPr>
              <a:t>教育系</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甄曉蘭</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課程、教學與學習</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96</a:t>
            </a:r>
            <a:r>
              <a:rPr lang="zh-TW" altLang="en-US" sz="2000" smtClean="0">
                <a:latin typeface="Times New Roman" pitchFamily="18" charset="0"/>
                <a:cs typeface="Times New Roman" pitchFamily="18" charset="0"/>
              </a:rPr>
              <a:t>年</a:t>
            </a:r>
            <a:r>
              <a:rPr lang="en-US" altLang="zh-TW" sz="2000" smtClean="0">
                <a:latin typeface="Times New Roman" pitchFamily="18" charset="0"/>
                <a:cs typeface="Times New Roman" pitchFamily="18" charset="0"/>
              </a:rPr>
              <a:t>	  2      </a:t>
            </a:r>
            <a:r>
              <a:rPr lang="zh-TW" altLang="zh-TW" sz="2000" smtClean="0">
                <a:latin typeface="Times New Roman" pitchFamily="18" charset="0"/>
                <a:cs typeface="Times New Roman" pitchFamily="18" charset="0"/>
              </a:rPr>
              <a:t>教育系</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廖遠光</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科技與教育</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3      </a:t>
            </a:r>
            <a:r>
              <a:rPr lang="zh-TW" altLang="zh-TW" sz="2000" smtClean="0">
                <a:latin typeface="Times New Roman" pitchFamily="18" charset="0"/>
                <a:cs typeface="Times New Roman" pitchFamily="18" charset="0"/>
              </a:rPr>
              <a:t>心輔系</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陳秉華</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心理適應與心理衛生</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4      </a:t>
            </a:r>
            <a:r>
              <a:rPr lang="zh-TW" altLang="zh-TW" sz="2000" smtClean="0">
                <a:latin typeface="Times New Roman" pitchFamily="18" charset="0"/>
                <a:cs typeface="Times New Roman" pitchFamily="18" charset="0"/>
              </a:rPr>
              <a:t>英語系</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張武昌</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語言教學理論與實務</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5      </a:t>
            </a:r>
            <a:r>
              <a:rPr lang="zh-TW" altLang="zh-TW" sz="2000" smtClean="0">
                <a:latin typeface="Times New Roman" pitchFamily="18" charset="0"/>
                <a:cs typeface="Times New Roman" pitchFamily="18" charset="0"/>
              </a:rPr>
              <a:t>英語系</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吳靜蘭</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語言類型學</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6      </a:t>
            </a:r>
            <a:r>
              <a:rPr lang="zh-TW" altLang="zh-TW" sz="2000" smtClean="0">
                <a:latin typeface="Times New Roman" pitchFamily="18" charset="0"/>
                <a:cs typeface="Times New Roman" pitchFamily="18" charset="0"/>
              </a:rPr>
              <a:t>美術系</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曾曬淑</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西方藝術史</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97</a:t>
            </a:r>
            <a:r>
              <a:rPr lang="zh-TW" altLang="en-US" sz="2000" smtClean="0">
                <a:latin typeface="Times New Roman" pitchFamily="18" charset="0"/>
                <a:cs typeface="Times New Roman" pitchFamily="18" charset="0"/>
              </a:rPr>
              <a:t>年</a:t>
            </a:r>
            <a:r>
              <a:rPr lang="zh-TW" altLang="en-US" sz="2000" smtClean="0">
                <a:solidFill>
                  <a:srgbClr val="C00000"/>
                </a:solidFill>
                <a:latin typeface="Times New Roman" pitchFamily="18" charset="0"/>
                <a:cs typeface="Times New Roman" pitchFamily="18" charset="0"/>
              </a:rPr>
              <a:t>    </a:t>
            </a:r>
            <a:r>
              <a:rPr lang="en-US" altLang="zh-TW" sz="2000" smtClean="0">
                <a:latin typeface="Times New Roman" pitchFamily="18" charset="0"/>
                <a:cs typeface="Times New Roman" pitchFamily="18" charset="0"/>
              </a:rPr>
              <a:t>    7      </a:t>
            </a:r>
            <a:r>
              <a:rPr lang="zh-TW" altLang="zh-TW" sz="2000" smtClean="0">
                <a:latin typeface="Times New Roman" pitchFamily="18" charset="0"/>
                <a:cs typeface="Times New Roman" pitchFamily="18" charset="0"/>
              </a:rPr>
              <a:t>教評中心</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潘慧玲</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教育評量與評鑑</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8      </a:t>
            </a:r>
            <a:r>
              <a:rPr lang="zh-TW" altLang="zh-TW" sz="2000" smtClean="0">
                <a:latin typeface="Times New Roman" pitchFamily="18" charset="0"/>
                <a:cs typeface="Times New Roman" pitchFamily="18" charset="0"/>
              </a:rPr>
              <a:t>英語系</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張瓊惠</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族裔與移民文學</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9      </a:t>
            </a:r>
            <a:r>
              <a:rPr lang="zh-TW" altLang="zh-TW" sz="2000" smtClean="0">
                <a:latin typeface="Times New Roman" pitchFamily="18" charset="0"/>
                <a:cs typeface="Times New Roman" pitchFamily="18" charset="0"/>
              </a:rPr>
              <a:t>社工所</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潘淑滿</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社會工作實務方法、服務方案與政策研</a:t>
            </a:r>
            <a:endParaRPr lang="en-US" altLang="zh-TW" sz="2000" smtClean="0">
              <a:latin typeface="Times New Roman" pitchFamily="18" charset="0"/>
              <a:cs typeface="Times New Roman" pitchFamily="18" charset="0"/>
            </a:endParaRP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究</a:t>
            </a:r>
            <a:r>
              <a:rPr lang="zh-TW" altLang="en-US" sz="2000" smtClean="0">
                <a:latin typeface="Times New Roman" pitchFamily="18" charset="0"/>
                <a:cs typeface="Times New Roman" pitchFamily="18" charset="0"/>
              </a:rPr>
              <a:t>與評估</a:t>
            </a:r>
            <a:r>
              <a:rPr lang="en-US" altLang="zh-TW" sz="2000" smtClean="0">
                <a:latin typeface="Times New Roman" pitchFamily="18" charset="0"/>
                <a:cs typeface="Times New Roman" pitchFamily="18" charset="0"/>
              </a:rPr>
              <a:t> </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10      </a:t>
            </a:r>
            <a:r>
              <a:rPr lang="zh-TW" altLang="zh-TW" sz="2000" smtClean="0">
                <a:latin typeface="Times New Roman" pitchFamily="18" charset="0"/>
                <a:cs typeface="Times New Roman" pitchFamily="18" charset="0"/>
              </a:rPr>
              <a:t>漢學所</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賴貴三</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歐美漢學研究</a:t>
            </a:r>
            <a:r>
              <a:rPr lang="en-US" altLang="zh-TW" sz="2000" smtClean="0">
                <a:latin typeface="Times New Roman" pitchFamily="18" charset="0"/>
                <a:cs typeface="Times New Roman" pitchFamily="18" charset="0"/>
              </a:rPr>
              <a:t>II</a:t>
            </a:r>
            <a:r>
              <a:rPr lang="zh-TW" altLang="zh-TW" sz="2000" smtClean="0">
                <a:latin typeface="Times New Roman" pitchFamily="18" charset="0"/>
                <a:cs typeface="Times New Roman" pitchFamily="18" charset="0"/>
              </a:rPr>
              <a:t>－法國漢學研究</a:t>
            </a:r>
            <a:r>
              <a:rPr lang="en-US" altLang="zh-TW" sz="2000" smtClean="0">
                <a:latin typeface="Times New Roman" pitchFamily="18" charset="0"/>
                <a:cs typeface="Times New Roman" pitchFamily="18" charset="0"/>
              </a:rPr>
              <a:t> </a:t>
            </a:r>
            <a:endParaRPr lang="zh-TW" altLang="zh-TW" sz="2000" smtClean="0">
              <a:latin typeface="Times New Roman" pitchFamily="18" charset="0"/>
              <a:cs typeface="Times New Roman" pitchFamily="18" charset="0"/>
            </a:endParaRP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11      </a:t>
            </a:r>
            <a:r>
              <a:rPr lang="zh-TW" altLang="zh-TW" sz="2000" smtClean="0">
                <a:latin typeface="Times New Roman" pitchFamily="18" charset="0"/>
                <a:cs typeface="Times New Roman" pitchFamily="18" charset="0"/>
              </a:rPr>
              <a:t>漢學所</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藤井倫明</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東亞漢學研究</a:t>
            </a:r>
            <a:r>
              <a:rPr lang="en-US" altLang="zh-TW" sz="2000" smtClean="0">
                <a:latin typeface="Times New Roman" pitchFamily="18" charset="0"/>
                <a:cs typeface="Times New Roman" pitchFamily="18" charset="0"/>
              </a:rPr>
              <a:t>II</a:t>
            </a:r>
            <a:r>
              <a:rPr lang="zh-TW" altLang="zh-TW" sz="2000" smtClean="0">
                <a:latin typeface="Times New Roman" pitchFamily="18" charset="0"/>
                <a:cs typeface="Times New Roman" pitchFamily="18" charset="0"/>
              </a:rPr>
              <a:t>－日本漢文學傳統之研究</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12      </a:t>
            </a:r>
            <a:r>
              <a:rPr lang="zh-TW" altLang="zh-TW" sz="2000" smtClean="0">
                <a:latin typeface="Times New Roman" pitchFamily="18" charset="0"/>
                <a:cs typeface="Times New Roman" pitchFamily="18" charset="0"/>
              </a:rPr>
              <a:t>台文所</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李勤岸</a:t>
            </a:r>
            <a:r>
              <a:rPr lang="en-US" altLang="zh-TW" sz="2000" smtClean="0">
                <a:latin typeface="Times New Roman" pitchFamily="18" charset="0"/>
                <a:cs typeface="Times New Roman" pitchFamily="18" charset="0"/>
              </a:rPr>
              <a:t>	     </a:t>
            </a:r>
            <a:r>
              <a:rPr lang="zh-TW" altLang="zh-TW" sz="2000" smtClean="0">
                <a:latin typeface="Times New Roman" pitchFamily="18" charset="0"/>
                <a:cs typeface="Times New Roman" pitchFamily="18" charset="0"/>
              </a:rPr>
              <a:t>多語文化與語言政策</a:t>
            </a:r>
          </a:p>
          <a:p>
            <a:pPr>
              <a:buFontTx/>
              <a:buNone/>
              <a:tabLst>
                <a:tab pos="898525" algn="l"/>
                <a:tab pos="1608138" algn="l"/>
                <a:tab pos="2506663" algn="l"/>
                <a:tab pos="3673475" algn="l"/>
              </a:tabLst>
            </a:pPr>
            <a:r>
              <a:rPr lang="en-US" altLang="zh-TW" sz="2000" smtClean="0">
                <a:latin typeface="Times New Roman" pitchFamily="18" charset="0"/>
                <a:cs typeface="Times New Roman" pitchFamily="18" charset="0"/>
              </a:rPr>
              <a:t>  </a:t>
            </a:r>
            <a:endParaRPr lang="zh-TW" altLang="en-US" sz="2000" smtClean="0"/>
          </a:p>
        </p:txBody>
      </p:sp>
      <p:sp>
        <p:nvSpPr>
          <p:cNvPr id="4100" name="投影片編號版面配置區 3"/>
          <p:cNvSpPr>
            <a:spLocks noGrp="1"/>
          </p:cNvSpPr>
          <p:nvPr>
            <p:ph type="sldNum" sz="quarter" idx="12"/>
          </p:nvPr>
        </p:nvSpPr>
        <p:spPr>
          <a:noFill/>
        </p:spPr>
        <p:txBody>
          <a:bodyPr/>
          <a:lstStyle/>
          <a:p>
            <a:fld id="{961D7010-F6ED-48D1-A9C8-68C9119E9CB2}" type="slidenum">
              <a:rPr lang="en-US" altLang="zh-TW" smtClean="0">
                <a:latin typeface="Arial" pitchFamily="34" charset="0"/>
                <a:ea typeface="新細明體" pitchFamily="18" charset="-120"/>
              </a:rPr>
              <a:pPr/>
              <a:t>2</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539750" y="0"/>
            <a:ext cx="8229600" cy="620713"/>
          </a:xfrm>
        </p:spPr>
        <p:txBody>
          <a:bodyPr/>
          <a:lstStyle/>
          <a:p>
            <a:pPr algn="l"/>
            <a:r>
              <a:rPr lang="en-US" altLang="zh-TW" sz="2800" b="1" smtClean="0">
                <a:solidFill>
                  <a:srgbClr val="0066FF"/>
                </a:solidFill>
                <a:latin typeface="標楷體" pitchFamily="65" charset="-120"/>
                <a:ea typeface="標楷體" pitchFamily="65" charset="-120"/>
                <a:cs typeface="Times New Roman" pitchFamily="18" charset="0"/>
              </a:rPr>
              <a:t/>
            </a:r>
            <a:br>
              <a:rPr lang="en-US" altLang="zh-TW" sz="2800" b="1" smtClean="0">
                <a:solidFill>
                  <a:srgbClr val="0066FF"/>
                </a:solidFill>
                <a:latin typeface="標楷體" pitchFamily="65" charset="-120"/>
                <a:ea typeface="標楷體" pitchFamily="65" charset="-120"/>
                <a:cs typeface="Times New Roman" pitchFamily="18" charset="0"/>
              </a:rPr>
            </a:br>
            <a:r>
              <a:rPr lang="en-US" altLang="zh-TW" sz="2800" b="1" smtClean="0">
                <a:solidFill>
                  <a:srgbClr val="0066FF"/>
                </a:solidFill>
                <a:latin typeface="標楷體" pitchFamily="65" charset="-120"/>
                <a:ea typeface="標楷體" pitchFamily="65" charset="-120"/>
                <a:cs typeface="Times New Roman" pitchFamily="18" charset="0"/>
              </a:rPr>
              <a:t/>
            </a:r>
            <a:br>
              <a:rPr lang="en-US" altLang="zh-TW" sz="2800" b="1" smtClean="0">
                <a:solidFill>
                  <a:srgbClr val="0066FF"/>
                </a:solidFill>
                <a:latin typeface="標楷體" pitchFamily="65" charset="-120"/>
                <a:ea typeface="標楷體" pitchFamily="65" charset="-120"/>
                <a:cs typeface="Times New Roman" pitchFamily="18" charset="0"/>
              </a:rPr>
            </a:br>
            <a:endParaRPr lang="zh-TW" altLang="en-US" sz="2800" b="1" smtClean="0">
              <a:solidFill>
                <a:srgbClr val="0066FF"/>
              </a:solidFill>
              <a:latin typeface="標楷體" pitchFamily="65" charset="-120"/>
              <a:ea typeface="標楷體" pitchFamily="65" charset="-120"/>
              <a:cs typeface="Times New Roman" pitchFamily="18" charset="0"/>
            </a:endParaRPr>
          </a:p>
        </p:txBody>
      </p:sp>
      <p:sp>
        <p:nvSpPr>
          <p:cNvPr id="5123" name="Rectangle 3"/>
          <p:cNvSpPr>
            <a:spLocks noGrp="1" noChangeArrowheads="1"/>
          </p:cNvSpPr>
          <p:nvPr>
            <p:ph type="body" idx="1"/>
          </p:nvPr>
        </p:nvSpPr>
        <p:spPr>
          <a:xfrm>
            <a:off x="395288" y="476250"/>
            <a:ext cx="8748712" cy="6165850"/>
          </a:xfrm>
        </p:spPr>
        <p:txBody>
          <a:bodyPr/>
          <a:lstStyle/>
          <a:p>
            <a:pPr>
              <a:buFontTx/>
              <a:buNone/>
              <a:tabLst>
                <a:tab pos="898525" algn="l"/>
                <a:tab pos="1608138" algn="l"/>
                <a:tab pos="2506663" algn="l"/>
                <a:tab pos="3673475" algn="l"/>
              </a:tabLst>
            </a:pPr>
            <a:r>
              <a:rPr lang="en-US" altLang="zh-TW" sz="2800" b="1" dirty="0" smtClean="0">
                <a:solidFill>
                  <a:srgbClr val="0066FF"/>
                </a:solidFill>
                <a:latin typeface="Times New Roman" pitchFamily="18" charset="0"/>
                <a:ea typeface="標楷體" pitchFamily="65" charset="-120"/>
                <a:cs typeface="Times New Roman" pitchFamily="18" charset="0"/>
              </a:rPr>
              <a:t> 95-105</a:t>
            </a:r>
            <a:r>
              <a:rPr lang="zh-TW" altLang="en-US" sz="2800" b="1" dirty="0" smtClean="0">
                <a:solidFill>
                  <a:srgbClr val="0066FF"/>
                </a:solidFill>
                <a:latin typeface="Times New Roman" pitchFamily="18" charset="0"/>
                <a:ea typeface="標楷體" pitchFamily="65" charset="-120"/>
                <a:cs typeface="Times New Roman" pitchFamily="18" charset="0"/>
              </a:rPr>
              <a:t>年本校獲補助之計畫</a:t>
            </a:r>
            <a:endParaRPr lang="en-US" altLang="zh-TW" sz="2800" dirty="0" smtClean="0">
              <a:latin typeface="Times New Roman" pitchFamily="18" charset="0"/>
              <a:ea typeface="標楷體" pitchFamily="65" charset="-120"/>
              <a:cs typeface="Times New Roman" pitchFamily="18" charset="0"/>
            </a:endParaRPr>
          </a:p>
          <a:p>
            <a:pPr>
              <a:buFontTx/>
              <a:buNone/>
              <a:tabLst>
                <a:tab pos="898525" algn="l"/>
                <a:tab pos="1608138" algn="l"/>
                <a:tab pos="2506663" algn="l"/>
                <a:tab pos="3673475" algn="l"/>
              </a:tabLst>
            </a:pPr>
            <a:r>
              <a:rPr lang="en-US" altLang="zh-TW" sz="2000" dirty="0" smtClean="0">
                <a:latin typeface="Times New Roman" pitchFamily="18" charset="0"/>
                <a:ea typeface="標楷體" pitchFamily="65" charset="-120"/>
                <a:cs typeface="Times New Roman" pitchFamily="18" charset="0"/>
              </a:rPr>
              <a:t>  98</a:t>
            </a:r>
            <a:r>
              <a:rPr lang="zh-TW" altLang="en-US" sz="2000" dirty="0" smtClean="0">
                <a:latin typeface="新細明體" pitchFamily="18" charset="-120"/>
                <a:ea typeface="標楷體" pitchFamily="65" charset="-120"/>
                <a:cs typeface="Times New Roman" pitchFamily="18" charset="0"/>
              </a:rPr>
              <a:t>年</a:t>
            </a:r>
            <a:r>
              <a:rPr lang="zh-TW" altLang="en-US" sz="2000" dirty="0" smtClean="0">
                <a:latin typeface="Times New Roman" pitchFamily="18" charset="0"/>
                <a:ea typeface="標楷體" pitchFamily="65" charset="-120"/>
                <a:cs typeface="Times New Roman" pitchFamily="18" charset="0"/>
              </a:rPr>
              <a:t>      </a:t>
            </a:r>
            <a:r>
              <a:rPr lang="en-US" altLang="zh-TW" sz="2000" dirty="0" smtClean="0">
                <a:latin typeface="新細明體" pitchFamily="18" charset="-120"/>
                <a:ea typeface="標楷體" pitchFamily="65" charset="-120"/>
                <a:cs typeface="Times New Roman" pitchFamily="18" charset="0"/>
              </a:rPr>
              <a:t>13      </a:t>
            </a:r>
            <a:r>
              <a:rPr lang="zh-TW" altLang="zh-TW" sz="2000" dirty="0" smtClean="0">
                <a:latin typeface="新細明體" pitchFamily="18" charset="-120"/>
                <a:ea typeface="新細明體" pitchFamily="18" charset="-120"/>
                <a:cs typeface="Times New Roman" pitchFamily="18" charset="0"/>
              </a:rPr>
              <a:t>英語系</a:t>
            </a:r>
            <a:r>
              <a:rPr lang="en-US" altLang="zh-TW" sz="2000" dirty="0" smtClean="0">
                <a:latin typeface="新細明體" pitchFamily="18" charset="-120"/>
                <a:ea typeface="標楷體" pitchFamily="65" charset="-120"/>
                <a:cs typeface="Times New Roman" pitchFamily="18" charset="0"/>
              </a:rPr>
              <a:t>      </a:t>
            </a:r>
            <a:r>
              <a:rPr lang="zh-TW" altLang="zh-TW" sz="2000" dirty="0" smtClean="0">
                <a:latin typeface="新細明體" pitchFamily="18" charset="-120"/>
                <a:ea typeface="新細明體" pitchFamily="18" charset="-120"/>
                <a:cs typeface="Times New Roman" pitchFamily="18" charset="0"/>
              </a:rPr>
              <a:t>畢永娥</a:t>
            </a:r>
            <a:r>
              <a:rPr lang="en-US" altLang="zh-TW" sz="2000" dirty="0" smtClean="0">
                <a:latin typeface="新細明體" pitchFamily="18" charset="-120"/>
                <a:ea typeface="標楷體" pitchFamily="65" charset="-120"/>
                <a:cs typeface="Times New Roman" pitchFamily="18" charset="0"/>
              </a:rPr>
              <a:t>     </a:t>
            </a:r>
            <a:r>
              <a:rPr lang="zh-TW" altLang="zh-TW" sz="2000" dirty="0" smtClean="0">
                <a:latin typeface="新細明體" pitchFamily="18" charset="-120"/>
                <a:ea typeface="新細明體" pitchFamily="18" charset="-120"/>
                <a:cs typeface="Times New Roman" pitchFamily="18" charset="0"/>
              </a:rPr>
              <a:t>詞彙語意學</a:t>
            </a:r>
          </a:p>
          <a:p>
            <a:pPr>
              <a:buFontTx/>
              <a:buNone/>
              <a:tabLst>
                <a:tab pos="898525" algn="l"/>
                <a:tab pos="1608138" algn="l"/>
                <a:tab pos="2506663" algn="l"/>
                <a:tab pos="3673475" algn="l"/>
              </a:tabLst>
            </a:pPr>
            <a:r>
              <a:rPr lang="en-US" altLang="zh-TW" sz="2000" dirty="0" smtClean="0">
                <a:latin typeface="Times New Roman" pitchFamily="18" charset="0"/>
                <a:ea typeface="標楷體" pitchFamily="65" charset="-120"/>
                <a:cs typeface="Times New Roman" pitchFamily="18" charset="0"/>
              </a:rPr>
              <a:t>	           14     </a:t>
            </a:r>
            <a:r>
              <a:rPr lang="zh-TW" altLang="zh-TW" sz="2000" dirty="0" smtClean="0">
                <a:latin typeface="新細明體" pitchFamily="18" charset="-120"/>
                <a:cs typeface="Times New Roman" pitchFamily="18" charset="0"/>
              </a:rPr>
              <a:t>資教所</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張國恩</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電腦輔助語言教學</a:t>
            </a:r>
          </a:p>
          <a:p>
            <a:pPr>
              <a:buFontTx/>
              <a:buNone/>
              <a:tabLst>
                <a:tab pos="898525" algn="l"/>
                <a:tab pos="1608138" algn="l"/>
                <a:tab pos="2506663" algn="l"/>
                <a:tab pos="3673475" algn="l"/>
              </a:tabLst>
            </a:pPr>
            <a:r>
              <a:rPr lang="en-US" altLang="zh-TW" sz="2000" dirty="0" smtClean="0">
                <a:latin typeface="Times New Roman" pitchFamily="18" charset="0"/>
                <a:ea typeface="標楷體" pitchFamily="65" charset="-120"/>
              </a:rPr>
              <a:t>	           15     </a:t>
            </a:r>
            <a:r>
              <a:rPr lang="zh-TW" altLang="zh-TW" sz="2000" dirty="0" smtClean="0">
                <a:latin typeface="新細明體" pitchFamily="18" charset="-120"/>
                <a:cs typeface="Times New Roman" pitchFamily="18" charset="0"/>
              </a:rPr>
              <a:t>人發系</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周麗端</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幼兒教育、家庭教育與師資教育</a:t>
            </a:r>
            <a:r>
              <a:rPr lang="en-US" altLang="zh-TW" sz="2000" dirty="0" smtClean="0">
                <a:latin typeface="新細明體" pitchFamily="18" charset="-120"/>
                <a:cs typeface="Times New Roman" pitchFamily="18" charset="0"/>
              </a:rPr>
              <a:t> </a:t>
            </a:r>
          </a:p>
          <a:p>
            <a:pPr>
              <a:buFontTx/>
              <a:buNone/>
              <a:tabLst>
                <a:tab pos="898525" algn="l"/>
                <a:tab pos="1608138" algn="l"/>
                <a:tab pos="2506663" algn="l"/>
                <a:tab pos="3673475" algn="l"/>
              </a:tabLst>
            </a:pPr>
            <a:endParaRPr lang="zh-TW" altLang="zh-TW" sz="2000" dirty="0" smtClean="0">
              <a:latin typeface="Times New Roman" pitchFamily="18" charset="0"/>
              <a:ea typeface="標楷體" pitchFamily="65" charset="-120"/>
            </a:endParaRPr>
          </a:p>
          <a:p>
            <a:pPr>
              <a:buFontTx/>
              <a:buNone/>
              <a:tabLst>
                <a:tab pos="898525" algn="l"/>
                <a:tab pos="1608138" algn="l"/>
                <a:tab pos="2506663" algn="l"/>
                <a:tab pos="3673475" algn="l"/>
              </a:tabLst>
            </a:pPr>
            <a:r>
              <a:rPr lang="en-US" altLang="zh-TW" sz="2000" dirty="0" smtClean="0">
                <a:latin typeface="Times New Roman" pitchFamily="18" charset="0"/>
                <a:ea typeface="標楷體" pitchFamily="65" charset="-120"/>
              </a:rPr>
              <a:t>  99</a:t>
            </a:r>
            <a:r>
              <a:rPr lang="zh-TW" altLang="en-US" sz="2000" dirty="0" smtClean="0">
                <a:latin typeface="新細明體" pitchFamily="18" charset="-120"/>
                <a:cs typeface="Times New Roman" pitchFamily="18" charset="0"/>
              </a:rPr>
              <a:t>年</a:t>
            </a:r>
            <a:r>
              <a:rPr lang="zh-TW" altLang="en-US" sz="2000" dirty="0" smtClean="0">
                <a:latin typeface="Times New Roman" pitchFamily="18" charset="0"/>
                <a:ea typeface="標楷體" pitchFamily="65" charset="-120"/>
              </a:rPr>
              <a:t>   </a:t>
            </a:r>
            <a:r>
              <a:rPr lang="en-US" altLang="zh-TW" sz="2000" dirty="0" smtClean="0">
                <a:latin typeface="Times New Roman" pitchFamily="18" charset="0"/>
                <a:ea typeface="標楷體" pitchFamily="65" charset="-120"/>
              </a:rPr>
              <a:t>   16     </a:t>
            </a:r>
            <a:r>
              <a:rPr lang="zh-TW" altLang="zh-TW" sz="2000" dirty="0" smtClean="0">
                <a:latin typeface="新細明體" pitchFamily="18" charset="-120"/>
                <a:cs typeface="Times New Roman" pitchFamily="18" charset="0"/>
              </a:rPr>
              <a:t>教育系</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卯靜儒</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文化研究與教育</a:t>
            </a:r>
            <a:endParaRPr lang="en-US" altLang="zh-TW" sz="2000" dirty="0" smtClean="0">
              <a:latin typeface="新細明體" pitchFamily="18" charset="-120"/>
              <a:cs typeface="Times New Roman" pitchFamily="18" charset="0"/>
            </a:endParaRPr>
          </a:p>
          <a:p>
            <a:pPr>
              <a:buFontTx/>
              <a:buNone/>
              <a:tabLst>
                <a:tab pos="898525" algn="l"/>
                <a:tab pos="1608138" algn="l"/>
                <a:tab pos="2506663" algn="l"/>
                <a:tab pos="3673475" algn="l"/>
              </a:tabLst>
            </a:pPr>
            <a:endParaRPr lang="en-US" altLang="zh-TW" sz="2000" dirty="0" smtClean="0">
              <a:latin typeface="Times New Roman" pitchFamily="18" charset="0"/>
              <a:ea typeface="標楷體" pitchFamily="65" charset="-120"/>
            </a:endParaRPr>
          </a:p>
          <a:p>
            <a:pPr>
              <a:buFontTx/>
              <a:buNone/>
              <a:tabLst>
                <a:tab pos="898525" algn="l"/>
                <a:tab pos="1608138" algn="l"/>
                <a:tab pos="2506663" algn="l"/>
                <a:tab pos="3673475" algn="l"/>
              </a:tabLst>
            </a:pPr>
            <a:r>
              <a:rPr lang="en-US" altLang="zh-TW" sz="2000" dirty="0" smtClean="0">
                <a:latin typeface="Times New Roman" pitchFamily="18" charset="0"/>
                <a:ea typeface="標楷體" pitchFamily="65" charset="-120"/>
              </a:rPr>
              <a:t>102</a:t>
            </a:r>
            <a:r>
              <a:rPr lang="zh-TW" altLang="en-US" sz="2000" dirty="0" smtClean="0">
                <a:latin typeface="新細明體" pitchFamily="18" charset="-120"/>
                <a:cs typeface="Times New Roman" pitchFamily="18" charset="0"/>
              </a:rPr>
              <a:t>年</a:t>
            </a:r>
            <a:r>
              <a:rPr lang="zh-TW" altLang="en-US" sz="2000" dirty="0" smtClean="0">
                <a:latin typeface="Times New Roman" pitchFamily="18" charset="0"/>
                <a:ea typeface="標楷體" pitchFamily="65" charset="-120"/>
              </a:rPr>
              <a:t>      </a:t>
            </a:r>
            <a:r>
              <a:rPr lang="en-US" altLang="zh-TW" sz="2000" dirty="0" smtClean="0">
                <a:latin typeface="Times New Roman" pitchFamily="18" charset="0"/>
                <a:ea typeface="標楷體" pitchFamily="65" charset="-120"/>
              </a:rPr>
              <a:t>17     </a:t>
            </a:r>
            <a:r>
              <a:rPr lang="zh-TW" altLang="en-US" sz="2000" dirty="0" smtClean="0">
                <a:latin typeface="新細明體" pitchFamily="18" charset="-120"/>
                <a:cs typeface="Times New Roman" pitchFamily="18" charset="0"/>
              </a:rPr>
              <a:t>教育系        楊深坑</a:t>
            </a:r>
            <a:r>
              <a:rPr lang="en-US" altLang="zh-TW" sz="2000" dirty="0" smtClean="0">
                <a:latin typeface="新細明體" pitchFamily="18" charset="-120"/>
                <a:cs typeface="Times New Roman" pitchFamily="18" charset="0"/>
              </a:rPr>
              <a:t>	    </a:t>
            </a:r>
            <a:r>
              <a:rPr lang="zh-TW" altLang="en-US" sz="2000" dirty="0" smtClean="0">
                <a:latin typeface="新細明體" pitchFamily="18" charset="-120"/>
                <a:cs typeface="Times New Roman" pitchFamily="18" charset="0"/>
              </a:rPr>
              <a:t>教育學門發展史</a:t>
            </a:r>
            <a:endParaRPr lang="en-US" altLang="zh-TW" sz="2000" dirty="0" smtClean="0">
              <a:latin typeface="新細明體" pitchFamily="18" charset="-120"/>
              <a:cs typeface="Times New Roman" pitchFamily="18" charset="0"/>
            </a:endParaRPr>
          </a:p>
          <a:p>
            <a:pPr>
              <a:buFontTx/>
              <a:buNone/>
              <a:tabLst>
                <a:tab pos="898525" algn="l"/>
                <a:tab pos="1608138" algn="l"/>
                <a:tab pos="2506663" algn="l"/>
                <a:tab pos="3673475" algn="l"/>
              </a:tabLst>
            </a:pPr>
            <a:r>
              <a:rPr lang="en-US" altLang="zh-TW" sz="2000" dirty="0" smtClean="0">
                <a:latin typeface="Times New Roman" pitchFamily="18" charset="0"/>
                <a:ea typeface="標楷體" pitchFamily="65" charset="-120"/>
              </a:rPr>
              <a:t>                </a:t>
            </a:r>
            <a:r>
              <a:rPr lang="en-US" altLang="zh-TW" sz="2000" dirty="0" smtClean="0">
                <a:latin typeface="Times New Roman" pitchFamily="18" charset="0"/>
                <a:cs typeface="Times New Roman" pitchFamily="18" charset="0"/>
              </a:rPr>
              <a:t>18</a:t>
            </a:r>
            <a:r>
              <a:rPr lang="en-US" altLang="zh-TW" sz="2000" dirty="0" smtClean="0">
                <a:latin typeface="新細明體" pitchFamily="18" charset="-120"/>
                <a:cs typeface="Times New Roman" pitchFamily="18" charset="0"/>
              </a:rPr>
              <a:t>     </a:t>
            </a:r>
            <a:r>
              <a:rPr lang="zh-TW" altLang="en-US" sz="2000" dirty="0" smtClean="0">
                <a:latin typeface="新細明體" pitchFamily="18" charset="-120"/>
                <a:cs typeface="Times New Roman" pitchFamily="18" charset="0"/>
              </a:rPr>
              <a:t>英語系        陳浩然     語言教育：課程設計與教材教法</a:t>
            </a:r>
            <a:endParaRPr lang="zh-TW" altLang="zh-TW" sz="2000" dirty="0" smtClean="0">
              <a:latin typeface="新細明體" pitchFamily="18" charset="-120"/>
              <a:cs typeface="Times New Roman" pitchFamily="18" charset="0"/>
            </a:endParaRPr>
          </a:p>
          <a:p>
            <a:pPr>
              <a:tabLst>
                <a:tab pos="898525" algn="l"/>
                <a:tab pos="1608138" algn="l"/>
                <a:tab pos="2506663" algn="l"/>
                <a:tab pos="3673475" algn="l"/>
              </a:tabLst>
            </a:pPr>
            <a:endParaRPr lang="en-US" altLang="zh-TW" sz="2000" dirty="0" smtClean="0">
              <a:ea typeface="標楷體" pitchFamily="65" charset="-120"/>
            </a:endParaRPr>
          </a:p>
          <a:p>
            <a:pPr>
              <a:buFontTx/>
              <a:buNone/>
              <a:tabLst>
                <a:tab pos="898525" algn="l"/>
                <a:tab pos="1608138" algn="l"/>
                <a:tab pos="2506663" algn="l"/>
                <a:tab pos="3673475" algn="l"/>
              </a:tabLst>
            </a:pPr>
            <a:r>
              <a:rPr lang="en-US" altLang="zh-TW" sz="2000" dirty="0" smtClean="0">
                <a:latin typeface="Times New Roman" pitchFamily="18" charset="0"/>
                <a:ea typeface="標楷體" pitchFamily="65" charset="-120"/>
              </a:rPr>
              <a:t>103</a:t>
            </a:r>
            <a:r>
              <a:rPr lang="zh-TW" altLang="en-US" sz="2000" dirty="0" smtClean="0">
                <a:latin typeface="新細明體" pitchFamily="18" charset="-120"/>
                <a:cs typeface="Times New Roman" pitchFamily="18" charset="0"/>
              </a:rPr>
              <a:t>年</a:t>
            </a:r>
            <a:r>
              <a:rPr lang="zh-TW" altLang="en-US" sz="2000" dirty="0" smtClean="0">
                <a:latin typeface="Times New Roman" pitchFamily="18" charset="0"/>
                <a:ea typeface="標楷體" pitchFamily="65" charset="-120"/>
              </a:rPr>
              <a:t>      </a:t>
            </a:r>
            <a:r>
              <a:rPr lang="en-US" altLang="zh-TW" sz="2000" dirty="0" smtClean="0">
                <a:latin typeface="Times New Roman" pitchFamily="18" charset="0"/>
                <a:ea typeface="標楷體" pitchFamily="65" charset="-120"/>
              </a:rPr>
              <a:t>19     </a:t>
            </a:r>
            <a:r>
              <a:rPr lang="zh-TW" altLang="zh-TW" sz="2000" dirty="0" smtClean="0">
                <a:latin typeface="新細明體" pitchFamily="18" charset="-120"/>
                <a:cs typeface="Times New Roman" pitchFamily="18" charset="0"/>
              </a:rPr>
              <a:t>特教系</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洪儷瑜</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特殊教育與差異化教學</a:t>
            </a:r>
            <a:endParaRPr lang="en-US" altLang="zh-TW" sz="2000" dirty="0" smtClean="0">
              <a:latin typeface="新細明體" pitchFamily="18" charset="-120"/>
              <a:cs typeface="Times New Roman" pitchFamily="18" charset="0"/>
            </a:endParaRPr>
          </a:p>
          <a:p>
            <a:pPr>
              <a:buFontTx/>
              <a:buNone/>
              <a:tabLst>
                <a:tab pos="898525" algn="l"/>
                <a:tab pos="1608138" algn="l"/>
                <a:tab pos="2506663" algn="l"/>
                <a:tab pos="3673475" algn="l"/>
              </a:tabLst>
            </a:pPr>
            <a:r>
              <a:rPr lang="en-US" altLang="zh-TW" sz="2000" dirty="0" smtClean="0">
                <a:latin typeface="Times New Roman" pitchFamily="18" charset="0"/>
                <a:ea typeface="標楷體" pitchFamily="65" charset="-120"/>
              </a:rPr>
              <a:t>                20     </a:t>
            </a:r>
            <a:r>
              <a:rPr lang="zh-TW" altLang="zh-TW" sz="2000" dirty="0" smtClean="0">
                <a:latin typeface="新細明體" pitchFamily="18" charset="-120"/>
                <a:cs typeface="Times New Roman" pitchFamily="18" charset="0"/>
              </a:rPr>
              <a:t>華文系</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陳振宇</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第二語言習得圖書計畫</a:t>
            </a:r>
          </a:p>
          <a:p>
            <a:pPr>
              <a:buFontTx/>
              <a:buNone/>
              <a:tabLst>
                <a:tab pos="898525" algn="l"/>
                <a:tab pos="1608138" algn="l"/>
                <a:tab pos="2506663" algn="l"/>
                <a:tab pos="3673475" algn="l"/>
              </a:tabLst>
            </a:pPr>
            <a:r>
              <a:rPr lang="en-US" altLang="zh-TW" sz="2000" dirty="0" smtClean="0">
                <a:ea typeface="標楷體" pitchFamily="65" charset="-120"/>
              </a:rPr>
              <a:t>               21    </a:t>
            </a:r>
            <a:r>
              <a:rPr lang="zh-TW" altLang="zh-TW" sz="2000" dirty="0" smtClean="0">
                <a:latin typeface="新細明體" pitchFamily="18" charset="-120"/>
                <a:cs typeface="Times New Roman" pitchFamily="18" charset="0"/>
              </a:rPr>
              <a:t>心輔系</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陳學志</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正向心理學及其應用</a:t>
            </a:r>
            <a:endParaRPr lang="en-US" altLang="zh-TW" sz="2000" dirty="0" smtClean="0">
              <a:latin typeface="新細明體" pitchFamily="18" charset="-120"/>
              <a:cs typeface="Times New Roman" pitchFamily="18" charset="0"/>
            </a:endParaRPr>
          </a:p>
          <a:p>
            <a:pPr>
              <a:buFontTx/>
              <a:buNone/>
              <a:tabLst>
                <a:tab pos="898525" algn="l"/>
                <a:tab pos="1608138" algn="l"/>
                <a:tab pos="2506663" algn="l"/>
                <a:tab pos="3673475" algn="l"/>
              </a:tabLst>
            </a:pPr>
            <a:endParaRPr lang="zh-TW" altLang="en-US" sz="2000" dirty="0" smtClean="0">
              <a:ea typeface="標楷體" pitchFamily="65" charset="-120"/>
            </a:endParaRPr>
          </a:p>
          <a:p>
            <a:pPr>
              <a:buFontTx/>
              <a:buNone/>
              <a:tabLst>
                <a:tab pos="898525" algn="l"/>
                <a:tab pos="1608138" algn="l"/>
                <a:tab pos="2506663" algn="l"/>
                <a:tab pos="3673475" algn="l"/>
              </a:tabLst>
            </a:pPr>
            <a:r>
              <a:rPr lang="en-US" altLang="zh-TW" sz="2000" dirty="0" smtClean="0">
                <a:latin typeface="Times New Roman" pitchFamily="18" charset="0"/>
                <a:ea typeface="標楷體" pitchFamily="65" charset="-120"/>
              </a:rPr>
              <a:t>105</a:t>
            </a:r>
            <a:r>
              <a:rPr lang="zh-TW" altLang="en-US" sz="2000" dirty="0" smtClean="0">
                <a:latin typeface="新細明體" pitchFamily="18" charset="-120"/>
                <a:cs typeface="Times New Roman" pitchFamily="18" charset="0"/>
              </a:rPr>
              <a:t>年</a:t>
            </a:r>
            <a:r>
              <a:rPr lang="zh-TW" altLang="en-US" sz="2000" dirty="0" smtClean="0">
                <a:latin typeface="Times New Roman" pitchFamily="18" charset="0"/>
                <a:ea typeface="標楷體" pitchFamily="65" charset="-120"/>
              </a:rPr>
              <a:t>      </a:t>
            </a:r>
            <a:r>
              <a:rPr lang="en-US" altLang="zh-TW" sz="2000" dirty="0" smtClean="0">
                <a:latin typeface="Times New Roman" pitchFamily="18" charset="0"/>
                <a:ea typeface="標楷體" pitchFamily="65" charset="-120"/>
              </a:rPr>
              <a:t>22      </a:t>
            </a:r>
            <a:r>
              <a:rPr lang="zh-TW" altLang="en-US" sz="2000" dirty="0" smtClean="0">
                <a:latin typeface="新細明體" pitchFamily="18" charset="-120"/>
                <a:cs typeface="Times New Roman" pitchFamily="18" charset="0"/>
              </a:rPr>
              <a:t>社工所       游美貴</a:t>
            </a:r>
            <a:r>
              <a:rPr lang="en-US" altLang="zh-TW" sz="2000" dirty="0" smtClean="0">
                <a:latin typeface="新細明體" pitchFamily="18" charset="-120"/>
                <a:cs typeface="Times New Roman" pitchFamily="18" charset="0"/>
              </a:rPr>
              <a:t>	     </a:t>
            </a:r>
            <a:r>
              <a:rPr lang="zh-TW" altLang="zh-TW" sz="2000" dirty="0" smtClean="0">
                <a:latin typeface="新細明體" pitchFamily="18" charset="-120"/>
                <a:cs typeface="Times New Roman" pitchFamily="18" charset="0"/>
              </a:rPr>
              <a:t>從綜融至專科的社會工作專業發展</a:t>
            </a:r>
            <a:endParaRPr lang="en-US" altLang="zh-TW" sz="2000" dirty="0" smtClean="0">
              <a:latin typeface="新細明體" pitchFamily="18" charset="-120"/>
              <a:cs typeface="Times New Roman" pitchFamily="18" charset="0"/>
            </a:endParaRPr>
          </a:p>
          <a:p>
            <a:pPr>
              <a:buFontTx/>
              <a:buNone/>
              <a:tabLst>
                <a:tab pos="898525" algn="l"/>
                <a:tab pos="1608138" algn="l"/>
                <a:tab pos="2506663" algn="l"/>
                <a:tab pos="3673475" algn="l"/>
              </a:tabLst>
            </a:pPr>
            <a:r>
              <a:rPr lang="en-US" altLang="zh-TW" sz="2000" dirty="0" smtClean="0">
                <a:latin typeface="Times New Roman" pitchFamily="18" charset="0"/>
                <a:ea typeface="標楷體" pitchFamily="65" charset="-120"/>
              </a:rPr>
              <a:t>                23      </a:t>
            </a:r>
            <a:r>
              <a:rPr lang="zh-TW" altLang="en-US" sz="2000" dirty="0" smtClean="0">
                <a:latin typeface="新細明體" pitchFamily="18" charset="-120"/>
                <a:cs typeface="Times New Roman" pitchFamily="18" charset="0"/>
              </a:rPr>
              <a:t>教育系       劉美慧      </a:t>
            </a:r>
            <a:r>
              <a:rPr lang="zh-TW" altLang="zh-TW" sz="2000" dirty="0" smtClean="0">
                <a:latin typeface="新細明體" pitchFamily="18" charset="-120"/>
                <a:cs typeface="Times New Roman" pitchFamily="18" charset="0"/>
              </a:rPr>
              <a:t>公民素養與教育</a:t>
            </a:r>
          </a:p>
          <a:p>
            <a:pPr>
              <a:buFontTx/>
              <a:buNone/>
              <a:tabLst>
                <a:tab pos="898525" algn="l"/>
                <a:tab pos="1608138" algn="l"/>
                <a:tab pos="2506663" algn="l"/>
                <a:tab pos="3673475" algn="l"/>
              </a:tabLst>
            </a:pPr>
            <a:endParaRPr lang="zh-TW" altLang="en-US" sz="2000" dirty="0" smtClean="0">
              <a:latin typeface="新細明體" pitchFamily="18" charset="-120"/>
              <a:cs typeface="Times New Roman" pitchFamily="18" charset="0"/>
            </a:endParaRPr>
          </a:p>
        </p:txBody>
      </p:sp>
      <p:sp>
        <p:nvSpPr>
          <p:cNvPr id="5124" name="投影片編號版面配置區 3"/>
          <p:cNvSpPr>
            <a:spLocks noGrp="1"/>
          </p:cNvSpPr>
          <p:nvPr>
            <p:ph type="sldNum" sz="quarter" idx="12"/>
          </p:nvPr>
        </p:nvSpPr>
        <p:spPr>
          <a:noFill/>
        </p:spPr>
        <p:txBody>
          <a:bodyPr/>
          <a:lstStyle/>
          <a:p>
            <a:fld id="{34C08904-394F-469A-AE15-CE8B1F6C6CC4}" type="slidenum">
              <a:rPr lang="en-US" altLang="zh-TW" smtClean="0">
                <a:latin typeface="Arial" pitchFamily="34" charset="0"/>
                <a:ea typeface="新細明體" pitchFamily="18" charset="-120"/>
              </a:rPr>
              <a:pPr/>
              <a:t>3</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標題 1"/>
          <p:cNvSpPr>
            <a:spLocks noGrp="1"/>
          </p:cNvSpPr>
          <p:nvPr>
            <p:ph type="title"/>
          </p:nvPr>
        </p:nvSpPr>
        <p:spPr>
          <a:xfrm>
            <a:off x="323850" y="188913"/>
            <a:ext cx="8229600" cy="346075"/>
          </a:xfrm>
        </p:spPr>
        <p:txBody>
          <a:bodyPr/>
          <a:lstStyle/>
          <a:p>
            <a:pPr algn="l">
              <a:tabLst>
                <a:tab pos="2774950" algn="l"/>
              </a:tabLst>
            </a:pPr>
            <a:r>
              <a:rPr lang="zh-TW" altLang="en-US" sz="2800" b="1" smtClean="0">
                <a:solidFill>
                  <a:srgbClr val="0066FF"/>
                </a:solidFill>
                <a:latin typeface="標楷體" pitchFamily="65" charset="-120"/>
                <a:ea typeface="標楷體" pitchFamily="65" charset="-120"/>
              </a:rPr>
              <a:t>計畫申請流程</a:t>
            </a:r>
          </a:p>
        </p:txBody>
      </p:sp>
      <p:pic>
        <p:nvPicPr>
          <p:cNvPr id="6147" name="Picture 4"/>
          <p:cNvPicPr>
            <a:picLocks noChangeAspect="1" noChangeArrowheads="1"/>
          </p:cNvPicPr>
          <p:nvPr/>
        </p:nvPicPr>
        <p:blipFill>
          <a:blip r:embed="rId2" cstate="print"/>
          <a:srcRect l="12872" t="14323" r="12477" b="23393"/>
          <a:stretch>
            <a:fillRect/>
          </a:stretch>
        </p:blipFill>
        <p:spPr bwMode="auto">
          <a:xfrm>
            <a:off x="0" y="549275"/>
            <a:ext cx="9144000" cy="6308725"/>
          </a:xfrm>
          <a:prstGeom prst="rect">
            <a:avLst/>
          </a:prstGeom>
          <a:noFill/>
          <a:ln w="9525">
            <a:noFill/>
            <a:miter lim="800000"/>
            <a:headEnd/>
            <a:tailEnd/>
          </a:ln>
        </p:spPr>
      </p:pic>
      <p:sp>
        <p:nvSpPr>
          <p:cNvPr id="6148" name="投影片編號版面配置區 3"/>
          <p:cNvSpPr>
            <a:spLocks noGrp="1"/>
          </p:cNvSpPr>
          <p:nvPr>
            <p:ph type="sldNum" sz="quarter" idx="12"/>
          </p:nvPr>
        </p:nvSpPr>
        <p:spPr>
          <a:noFill/>
        </p:spPr>
        <p:txBody>
          <a:bodyPr/>
          <a:lstStyle/>
          <a:p>
            <a:fld id="{B57CCEBC-A21F-4A2D-A8E1-D8CBF6C1D3E1}" type="slidenum">
              <a:rPr lang="en-US" altLang="zh-TW" smtClean="0">
                <a:latin typeface="Arial" pitchFamily="34" charset="0"/>
                <a:ea typeface="新細明體" pitchFamily="18" charset="-120"/>
              </a:rPr>
              <a:pPr/>
              <a:t>4</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2"/>
          <p:cNvSpPr>
            <a:spLocks noGrp="1" noChangeArrowheads="1"/>
          </p:cNvSpPr>
          <p:nvPr>
            <p:ph type="title"/>
          </p:nvPr>
        </p:nvSpPr>
        <p:spPr/>
        <p:txBody>
          <a:bodyPr/>
          <a:lstStyle/>
          <a:p>
            <a:r>
              <a:rPr lang="zh-TW" altLang="en-US" sz="4000" b="1" smtClean="0">
                <a:solidFill>
                  <a:srgbClr val="0070C0"/>
                </a:solidFill>
                <a:ea typeface="標楷體" pitchFamily="65" charset="-120"/>
              </a:rPr>
              <a:t>計畫內容與圖書館相關部分</a:t>
            </a:r>
          </a:p>
        </p:txBody>
      </p:sp>
      <p:sp>
        <p:nvSpPr>
          <p:cNvPr id="7171" name="Rectangle 3"/>
          <p:cNvSpPr>
            <a:spLocks noGrp="1" noChangeArrowheads="1"/>
          </p:cNvSpPr>
          <p:nvPr>
            <p:ph type="body" idx="1"/>
          </p:nvPr>
        </p:nvSpPr>
        <p:spPr>
          <a:xfrm>
            <a:off x="539750" y="1989138"/>
            <a:ext cx="8353425" cy="3724275"/>
          </a:xfrm>
        </p:spPr>
        <p:txBody>
          <a:bodyPr/>
          <a:lstStyle/>
          <a:p>
            <a:r>
              <a:rPr lang="zh-TW" altLang="en-US" smtClean="0">
                <a:ea typeface="標楷體" pitchFamily="65" charset="-120"/>
              </a:rPr>
              <a:t>申請機構現有館藏情形。</a:t>
            </a:r>
          </a:p>
          <a:p>
            <a:r>
              <a:rPr lang="zh-TW" altLang="en-US" smtClean="0">
                <a:ea typeface="標楷體" pitchFamily="65" charset="-120"/>
              </a:rPr>
              <a:t>規劃圖書的國內需求情形（含複本狀況之說明）。</a:t>
            </a:r>
          </a:p>
          <a:p>
            <a:r>
              <a:rPr lang="zh-TW" altLang="en-US" smtClean="0">
                <a:ea typeface="標楷體" pitchFamily="65" charset="-120"/>
              </a:rPr>
              <a:t>購置圖書後續經營與推廣服務之規劃及促進資源流通共享之規劃。</a:t>
            </a:r>
          </a:p>
          <a:p>
            <a:r>
              <a:rPr lang="zh-TW" altLang="en-US" smtClean="0">
                <a:ea typeface="標楷體" pitchFamily="65" charset="-120"/>
              </a:rPr>
              <a:t>申請機構提供之行政支援配合措施、軟硬體設備支援、研究圖書購置配合款情形。</a:t>
            </a:r>
          </a:p>
        </p:txBody>
      </p:sp>
      <p:sp>
        <p:nvSpPr>
          <p:cNvPr id="7172" name="投影片編號版面配置區 3"/>
          <p:cNvSpPr>
            <a:spLocks noGrp="1"/>
          </p:cNvSpPr>
          <p:nvPr>
            <p:ph type="sldNum" sz="quarter" idx="12"/>
          </p:nvPr>
        </p:nvSpPr>
        <p:spPr>
          <a:noFill/>
        </p:spPr>
        <p:txBody>
          <a:bodyPr/>
          <a:lstStyle/>
          <a:p>
            <a:fld id="{B0D16BFF-6D12-4A32-B940-17F24BB559E4}" type="slidenum">
              <a:rPr lang="en-US" altLang="zh-TW" smtClean="0">
                <a:latin typeface="Arial" pitchFamily="34" charset="0"/>
                <a:ea typeface="新細明體" pitchFamily="18" charset="-120"/>
              </a:rPr>
              <a:pPr/>
              <a:t>5</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AutoShape 2"/>
          <p:cNvSpPr>
            <a:spLocks noGrp="1" noChangeArrowheads="1"/>
          </p:cNvSpPr>
          <p:nvPr>
            <p:ph type="title"/>
          </p:nvPr>
        </p:nvSpPr>
        <p:spPr/>
        <p:txBody>
          <a:bodyPr/>
          <a:lstStyle/>
          <a:p>
            <a:r>
              <a:rPr lang="zh-TW" altLang="en-US" b="1" smtClean="0">
                <a:solidFill>
                  <a:srgbClr val="0070C0"/>
                </a:solidFill>
                <a:ea typeface="標楷體" pitchFamily="65" charset="-120"/>
              </a:rPr>
              <a:t>研究圖書購置原則</a:t>
            </a:r>
          </a:p>
        </p:txBody>
      </p:sp>
      <p:sp>
        <p:nvSpPr>
          <p:cNvPr id="8195" name="Rectangle 3"/>
          <p:cNvSpPr>
            <a:spLocks noGrp="1" noChangeArrowheads="1"/>
          </p:cNvSpPr>
          <p:nvPr>
            <p:ph type="body" idx="1"/>
          </p:nvPr>
        </p:nvSpPr>
        <p:spPr>
          <a:xfrm>
            <a:off x="539750" y="1412875"/>
            <a:ext cx="8353425" cy="4670425"/>
          </a:xfrm>
        </p:spPr>
        <p:txBody>
          <a:bodyPr/>
          <a:lstStyle/>
          <a:p>
            <a:r>
              <a:rPr lang="zh-TW" altLang="en-US" smtClean="0">
                <a:ea typeface="標楷體" pitchFamily="65" charset="-120"/>
              </a:rPr>
              <a:t>本計畫之設備費以補助購置研究圖書（包含</a:t>
            </a:r>
            <a:r>
              <a:rPr lang="en-US" altLang="zh-TW" smtClean="0">
                <a:latin typeface="Times New Roman" pitchFamily="18" charset="0"/>
                <a:ea typeface="標楷體" pitchFamily="65" charset="-120"/>
                <a:cs typeface="Times New Roman" pitchFamily="18" charset="0"/>
              </a:rPr>
              <a:t>DDC</a:t>
            </a:r>
            <a:r>
              <a:rPr lang="zh-TW" altLang="en-US" smtClean="0">
                <a:ea typeface="標楷體" pitchFamily="65" charset="-120"/>
              </a:rPr>
              <a:t>聯盟學位論文電子圖書）為限。</a:t>
            </a:r>
            <a:endParaRPr lang="en-US" altLang="zh-TW" smtClean="0">
              <a:ea typeface="標楷體" pitchFamily="65" charset="-120"/>
            </a:endParaRPr>
          </a:p>
          <a:p>
            <a:endParaRPr lang="en-US" altLang="zh-TW" sz="1800" smtClean="0">
              <a:ea typeface="標楷體" pitchFamily="65" charset="-120"/>
            </a:endParaRPr>
          </a:p>
          <a:p>
            <a:r>
              <a:rPr lang="zh-TW" altLang="zh-TW" smtClean="0">
                <a:latin typeface="標楷體" pitchFamily="65" charset="-120"/>
                <a:ea typeface="標楷體" pitchFamily="65" charset="-120"/>
              </a:rPr>
              <a:t>研究圖書為專案推動且需跨校流通之資源，均需列於研究設備費供圖書館典藏</a:t>
            </a:r>
            <a:r>
              <a:rPr lang="zh-TW" altLang="en-US" smtClean="0">
                <a:latin typeface="標楷體" pitchFamily="65" charset="-120"/>
                <a:ea typeface="標楷體" pitchFamily="65" charset="-120"/>
              </a:rPr>
              <a:t>，</a:t>
            </a:r>
            <a:r>
              <a:rPr lang="zh-TW" altLang="zh-TW" smtClean="0">
                <a:latin typeface="標楷體" pitchFamily="65" charset="-120"/>
                <a:ea typeface="標楷體" pitchFamily="65" charset="-120"/>
              </a:rPr>
              <a:t>一律採對外公開借閱</a:t>
            </a:r>
            <a:r>
              <a:rPr lang="zh-TW" altLang="en-US" smtClean="0">
                <a:latin typeface="標楷體" pitchFamily="65" charset="-120"/>
                <a:ea typeface="標楷體" pitchFamily="65" charset="-120"/>
              </a:rPr>
              <a:t>。</a:t>
            </a:r>
            <a:endParaRPr lang="en-US" altLang="zh-TW" smtClean="0">
              <a:latin typeface="標楷體" pitchFamily="65" charset="-120"/>
              <a:ea typeface="標楷體" pitchFamily="65" charset="-120"/>
            </a:endParaRPr>
          </a:p>
          <a:p>
            <a:endParaRPr lang="en-US" altLang="zh-TW" sz="1800" smtClean="0">
              <a:latin typeface="標楷體" pitchFamily="65" charset="-120"/>
              <a:ea typeface="標楷體" pitchFamily="65" charset="-120"/>
            </a:endParaRPr>
          </a:p>
          <a:p>
            <a:r>
              <a:rPr lang="zh-TW" altLang="en-US" smtClean="0">
                <a:ea typeface="標楷體" pitchFamily="65" charset="-120"/>
              </a:rPr>
              <a:t>以國內尚未購置者為第一優先，複本容許比例不得高於</a:t>
            </a:r>
            <a:r>
              <a:rPr lang="en-US" altLang="zh-TW" smtClean="0">
                <a:latin typeface="Times New Roman" pitchFamily="18" charset="0"/>
                <a:ea typeface="標楷體" pitchFamily="65" charset="-120"/>
              </a:rPr>
              <a:t>30%</a:t>
            </a:r>
            <a:r>
              <a:rPr lang="zh-TW" altLang="en-US" smtClean="0">
                <a:ea typeface="標楷體" pitchFamily="65" charset="-120"/>
              </a:rPr>
              <a:t>，複本比例越低越佔優勢。</a:t>
            </a:r>
          </a:p>
        </p:txBody>
      </p:sp>
      <p:sp>
        <p:nvSpPr>
          <p:cNvPr id="8196" name="投影片編號版面配置區 3"/>
          <p:cNvSpPr>
            <a:spLocks noGrp="1"/>
          </p:cNvSpPr>
          <p:nvPr>
            <p:ph type="sldNum" sz="quarter" idx="12"/>
          </p:nvPr>
        </p:nvSpPr>
        <p:spPr>
          <a:noFill/>
        </p:spPr>
        <p:txBody>
          <a:bodyPr/>
          <a:lstStyle/>
          <a:p>
            <a:fld id="{0AE7CA7B-AF6B-4860-A947-4A95A9F47C63}" type="slidenum">
              <a:rPr lang="en-US" altLang="zh-TW" smtClean="0">
                <a:latin typeface="Arial" pitchFamily="34" charset="0"/>
                <a:ea typeface="新細明體" pitchFamily="18" charset="-120"/>
              </a:rPr>
              <a:pPr/>
              <a:t>6</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AutoShape 2"/>
          <p:cNvSpPr>
            <a:spLocks noGrp="1" noChangeArrowheads="1"/>
          </p:cNvSpPr>
          <p:nvPr>
            <p:ph type="title"/>
          </p:nvPr>
        </p:nvSpPr>
        <p:spPr/>
        <p:txBody>
          <a:bodyPr/>
          <a:lstStyle/>
          <a:p>
            <a:r>
              <a:rPr lang="zh-TW" altLang="en-US" b="1" smtClean="0">
                <a:solidFill>
                  <a:srgbClr val="0070C0"/>
                </a:solidFill>
                <a:ea typeface="標楷體" pitchFamily="65" charset="-120"/>
              </a:rPr>
              <a:t>經費補助及編列原則</a:t>
            </a:r>
          </a:p>
        </p:txBody>
      </p:sp>
      <p:sp>
        <p:nvSpPr>
          <p:cNvPr id="9219" name="Rectangle 3"/>
          <p:cNvSpPr>
            <a:spLocks noGrp="1" noChangeArrowheads="1"/>
          </p:cNvSpPr>
          <p:nvPr>
            <p:ph type="body" idx="1"/>
          </p:nvPr>
        </p:nvSpPr>
        <p:spPr>
          <a:xfrm>
            <a:off x="611188" y="1628775"/>
            <a:ext cx="8532812" cy="4608513"/>
          </a:xfrm>
        </p:spPr>
        <p:txBody>
          <a:bodyPr/>
          <a:lstStyle/>
          <a:p>
            <a:r>
              <a:rPr lang="zh-TW" altLang="en-US" smtClean="0">
                <a:latin typeface="標楷體" pitchFamily="65" charset="-120"/>
                <a:ea typeface="標楷體" pitchFamily="65" charset="-120"/>
              </a:rPr>
              <a:t>每一議題每年補助經費以新台幣三百萬元為上限。</a:t>
            </a:r>
            <a:endParaRPr lang="en-US" altLang="zh-TW" smtClean="0">
              <a:latin typeface="標楷體" pitchFamily="65" charset="-120"/>
              <a:ea typeface="標楷體" pitchFamily="65" charset="-120"/>
            </a:endParaRPr>
          </a:p>
          <a:p>
            <a:endParaRPr lang="zh-TW" altLang="en-US" sz="1800" smtClean="0">
              <a:latin typeface="標楷體" pitchFamily="65" charset="-120"/>
              <a:ea typeface="標楷體" pitchFamily="65" charset="-120"/>
            </a:endParaRPr>
          </a:p>
          <a:p>
            <a:r>
              <a:rPr lang="zh-TW" altLang="en-US" smtClean="0">
                <a:latin typeface="標楷體" pitchFamily="65" charset="-120"/>
                <a:ea typeface="標楷體" pitchFamily="65" charset="-120"/>
              </a:rPr>
              <a:t>研究圖書設備購置費用須達總申請經費</a:t>
            </a:r>
            <a:r>
              <a:rPr lang="en-US" altLang="zh-TW" smtClean="0">
                <a:latin typeface="標楷體" pitchFamily="65" charset="-120"/>
                <a:ea typeface="標楷體" pitchFamily="65" charset="-120"/>
              </a:rPr>
              <a:t>(</a:t>
            </a:r>
            <a:r>
              <a:rPr lang="zh-TW" altLang="en-US" smtClean="0">
                <a:latin typeface="標楷體" pitchFamily="65" charset="-120"/>
                <a:ea typeface="標楷體" pitchFamily="65" charset="-120"/>
              </a:rPr>
              <a:t>不含管理費部分</a:t>
            </a:r>
            <a:r>
              <a:rPr lang="en-US" altLang="zh-TW" smtClean="0">
                <a:latin typeface="標楷體" pitchFamily="65" charset="-120"/>
                <a:ea typeface="標楷體" pitchFamily="65" charset="-120"/>
              </a:rPr>
              <a:t>)</a:t>
            </a:r>
            <a:r>
              <a:rPr lang="zh-TW" altLang="en-US" smtClean="0">
                <a:latin typeface="標楷體" pitchFamily="65" charset="-120"/>
                <a:ea typeface="標楷體" pitchFamily="65" charset="-120"/>
              </a:rPr>
              <a:t>百分之九十以上比例。</a:t>
            </a:r>
            <a:endParaRPr lang="en-US" altLang="zh-TW" smtClean="0">
              <a:latin typeface="標楷體" pitchFamily="65" charset="-120"/>
              <a:ea typeface="標楷體" pitchFamily="65" charset="-120"/>
            </a:endParaRPr>
          </a:p>
          <a:p>
            <a:endParaRPr lang="en-US" altLang="zh-TW" sz="1800" smtClean="0">
              <a:latin typeface="標楷體" pitchFamily="65" charset="-120"/>
              <a:ea typeface="標楷體" pitchFamily="65" charset="-120"/>
            </a:endParaRPr>
          </a:p>
          <a:p>
            <a:r>
              <a:rPr lang="zh-TW" altLang="zh-TW" smtClean="0">
                <a:latin typeface="標楷體" pitchFamily="65" charset="-120"/>
                <a:ea typeface="標楷體" pitchFamily="65" charset="-120"/>
              </a:rPr>
              <a:t>研究人力費、耗材物品及雜項等費用得依計畫主持人與圖書館行政庶務分工情形個別編列所需經費</a:t>
            </a:r>
            <a:r>
              <a:rPr lang="zh-TW" altLang="en-US" smtClean="0">
                <a:latin typeface="標楷體" pitchFamily="65" charset="-120"/>
                <a:ea typeface="標楷體" pitchFamily="65" charset="-120"/>
              </a:rPr>
              <a:t>。</a:t>
            </a:r>
            <a:endParaRPr lang="zh-TW" altLang="zh-TW" smtClean="0">
              <a:latin typeface="標楷體" pitchFamily="65" charset="-120"/>
              <a:ea typeface="標楷體" pitchFamily="65" charset="-120"/>
            </a:endParaRPr>
          </a:p>
          <a:p>
            <a:endParaRPr lang="zh-TW" altLang="en-US" smtClean="0">
              <a:ea typeface="標楷體" pitchFamily="65" charset="-120"/>
            </a:endParaRPr>
          </a:p>
        </p:txBody>
      </p:sp>
      <p:sp>
        <p:nvSpPr>
          <p:cNvPr id="9220" name="投影片編號版面配置區 3"/>
          <p:cNvSpPr>
            <a:spLocks noGrp="1"/>
          </p:cNvSpPr>
          <p:nvPr>
            <p:ph type="sldNum" sz="quarter" idx="12"/>
          </p:nvPr>
        </p:nvSpPr>
        <p:spPr>
          <a:noFill/>
        </p:spPr>
        <p:txBody>
          <a:bodyPr/>
          <a:lstStyle/>
          <a:p>
            <a:fld id="{FCF9E499-D95C-45C6-A3C7-438F0C77A25C}" type="slidenum">
              <a:rPr lang="en-US" altLang="zh-TW" smtClean="0">
                <a:latin typeface="Arial" pitchFamily="34" charset="0"/>
                <a:ea typeface="新細明體" pitchFamily="18" charset="-120"/>
              </a:rPr>
              <a:pPr/>
              <a:t>7</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標題 1"/>
          <p:cNvSpPr>
            <a:spLocks noGrp="1"/>
          </p:cNvSpPr>
          <p:nvPr>
            <p:ph type="title"/>
          </p:nvPr>
        </p:nvSpPr>
        <p:spPr/>
        <p:txBody>
          <a:bodyPr/>
          <a:lstStyle/>
          <a:p>
            <a:r>
              <a:rPr lang="zh-TW" altLang="en-US" b="1" smtClean="0">
                <a:solidFill>
                  <a:srgbClr val="0070C0"/>
                </a:solidFill>
                <a:ea typeface="標楷體" pitchFamily="65" charset="-120"/>
              </a:rPr>
              <a:t>經費補助及編列原則</a:t>
            </a:r>
            <a:endParaRPr lang="zh-TW" altLang="en-US" smtClean="0"/>
          </a:p>
        </p:txBody>
      </p:sp>
      <p:sp>
        <p:nvSpPr>
          <p:cNvPr id="10243" name="內容版面配置區 2"/>
          <p:cNvSpPr>
            <a:spLocks noGrp="1"/>
          </p:cNvSpPr>
          <p:nvPr>
            <p:ph idx="1"/>
          </p:nvPr>
        </p:nvSpPr>
        <p:spPr>
          <a:xfrm>
            <a:off x="539750" y="1341438"/>
            <a:ext cx="8353425" cy="5327650"/>
          </a:xfrm>
        </p:spPr>
        <p:txBody>
          <a:bodyPr/>
          <a:lstStyle/>
          <a:p>
            <a:pPr>
              <a:buFontTx/>
              <a:buNone/>
            </a:pPr>
            <a:r>
              <a:rPr lang="zh-TW" altLang="en-US" sz="2800" b="1" smtClean="0">
                <a:latin typeface="Times New Roman" pitchFamily="18" charset="0"/>
                <a:ea typeface="標楷體" pitchFamily="65" charset="-120"/>
                <a:cs typeface="Times New Roman" pitchFamily="18" charset="0"/>
              </a:rPr>
              <a:t>圖書館</a:t>
            </a:r>
            <a:r>
              <a:rPr lang="zh-TW" altLang="zh-TW" sz="2800" b="1" smtClean="0">
                <a:latin typeface="Times New Roman" pitchFamily="18" charset="0"/>
                <a:ea typeface="標楷體" pitchFamily="65" charset="-120"/>
                <a:cs typeface="Times New Roman" pitchFamily="18" charset="0"/>
              </a:rPr>
              <a:t>所需經費</a:t>
            </a:r>
            <a:endParaRPr lang="en-US" altLang="zh-TW" sz="2800" b="1" smtClean="0">
              <a:latin typeface="Times New Roman" pitchFamily="18" charset="0"/>
              <a:ea typeface="標楷體" pitchFamily="65" charset="-120"/>
              <a:cs typeface="Times New Roman" pitchFamily="18" charset="0"/>
            </a:endParaRPr>
          </a:p>
          <a:p>
            <a:r>
              <a:rPr lang="zh-TW" altLang="zh-TW" sz="2600" smtClean="0">
                <a:latin typeface="Times New Roman" pitchFamily="18" charset="0"/>
                <a:ea typeface="標楷體" pitchFamily="65" charset="-120"/>
                <a:cs typeface="Times New Roman" pitchFamily="18" charset="0"/>
              </a:rPr>
              <a:t>耗材及雜項費</a:t>
            </a:r>
            <a:r>
              <a:rPr lang="zh-TW" altLang="en-US" sz="2600" smtClean="0">
                <a:latin typeface="Times New Roman" pitchFamily="18" charset="0"/>
                <a:ea typeface="標楷體" pitchFamily="65" charset="-120"/>
                <a:cs typeface="Times New Roman" pitchFamily="18" charset="0"/>
              </a:rPr>
              <a:t>：</a:t>
            </a:r>
            <a:r>
              <a:rPr lang="zh-TW" altLang="zh-TW" sz="2600" smtClean="0">
                <a:latin typeface="Times New Roman" pitchFamily="18" charset="0"/>
                <a:ea typeface="標楷體" pitchFamily="65" charset="-120"/>
                <a:cs typeface="Times New Roman" pitchFamily="18" charset="0"/>
              </a:rPr>
              <a:t>請為圖書館編列經費，每年</a:t>
            </a:r>
            <a:r>
              <a:rPr lang="en-US" altLang="zh-TW" sz="2600" smtClean="0">
                <a:latin typeface="Times New Roman" pitchFamily="18" charset="0"/>
                <a:ea typeface="標楷體" pitchFamily="65" charset="-120"/>
                <a:cs typeface="Times New Roman" pitchFamily="18" charset="0"/>
              </a:rPr>
              <a:t>15,000</a:t>
            </a:r>
            <a:r>
              <a:rPr lang="zh-TW" altLang="zh-TW" sz="2600" smtClean="0">
                <a:latin typeface="Times New Roman" pitchFamily="18" charset="0"/>
                <a:ea typeface="標楷體" pitchFamily="65" charset="-120"/>
                <a:cs typeface="Times New Roman" pitchFamily="18" charset="0"/>
              </a:rPr>
              <a:t>元，以供採購圖書安全晶片，及製作計畫簡介</a:t>
            </a:r>
            <a:r>
              <a:rPr lang="zh-TW" altLang="en-US" sz="2600" smtClean="0">
                <a:latin typeface="Times New Roman" pitchFamily="18" charset="0"/>
                <a:ea typeface="標楷體" pitchFamily="65" charset="-120"/>
                <a:cs typeface="Times New Roman" pitchFamily="18" charset="0"/>
              </a:rPr>
              <a:t>資料等</a:t>
            </a:r>
            <a:r>
              <a:rPr lang="zh-TW" altLang="zh-TW" sz="2600" smtClean="0">
                <a:latin typeface="Times New Roman" pitchFamily="18" charset="0"/>
                <a:ea typeface="標楷體" pitchFamily="65" charset="-120"/>
                <a:cs typeface="Times New Roman" pitchFamily="18" charset="0"/>
              </a:rPr>
              <a:t>。</a:t>
            </a:r>
            <a:endParaRPr lang="en-US" altLang="zh-TW" sz="2600" smtClean="0">
              <a:latin typeface="Times New Roman" pitchFamily="18" charset="0"/>
              <a:ea typeface="標楷體" pitchFamily="65" charset="-120"/>
              <a:cs typeface="Times New Roman" pitchFamily="18" charset="0"/>
            </a:endParaRPr>
          </a:p>
          <a:p>
            <a:endParaRPr lang="en-US" altLang="zh-TW" sz="2600" smtClean="0">
              <a:latin typeface="Times New Roman" pitchFamily="18" charset="0"/>
              <a:ea typeface="標楷體" pitchFamily="65" charset="-120"/>
              <a:cs typeface="Times New Roman" pitchFamily="18" charset="0"/>
            </a:endParaRPr>
          </a:p>
          <a:p>
            <a:endParaRPr lang="en-US" altLang="zh-TW" sz="2600" smtClean="0">
              <a:latin typeface="Times New Roman" pitchFamily="18" charset="0"/>
              <a:ea typeface="標楷體" pitchFamily="65" charset="-120"/>
              <a:cs typeface="Times New Roman" pitchFamily="18" charset="0"/>
            </a:endParaRPr>
          </a:p>
          <a:p>
            <a:pPr>
              <a:buFontTx/>
              <a:buNone/>
            </a:pPr>
            <a:r>
              <a:rPr lang="zh-TW" altLang="en-US" sz="2600" b="1" smtClean="0">
                <a:latin typeface="Times New Roman" pitchFamily="18" charset="0"/>
                <a:ea typeface="標楷體" pitchFamily="65" charset="-120"/>
                <a:cs typeface="Times New Roman" pitchFamily="18" charset="0"/>
              </a:rPr>
              <a:t>學校配合款申請</a:t>
            </a:r>
            <a:endParaRPr lang="zh-TW" altLang="zh-TW" sz="2600" b="1" smtClean="0">
              <a:latin typeface="Times New Roman" pitchFamily="18" charset="0"/>
              <a:ea typeface="標楷體" pitchFamily="65" charset="-120"/>
              <a:cs typeface="Times New Roman" pitchFamily="18" charset="0"/>
            </a:endParaRPr>
          </a:p>
          <a:p>
            <a:r>
              <a:rPr lang="zh-TW" altLang="en-US" sz="2400" smtClean="0">
                <a:latin typeface="Times New Roman" pitchFamily="18" charset="0"/>
                <a:ea typeface="標楷體" pitchFamily="65" charset="-120"/>
                <a:cs typeface="Times New Roman" pitchFamily="18" charset="0"/>
              </a:rPr>
              <a:t>本校</a:t>
            </a:r>
            <a:r>
              <a:rPr lang="en-US" altLang="zh-TW" sz="2400" smtClean="0">
                <a:latin typeface="Times New Roman" pitchFamily="18" charset="0"/>
                <a:ea typeface="標楷體" pitchFamily="65" charset="-120"/>
                <a:cs typeface="Times New Roman" pitchFamily="18" charset="0"/>
              </a:rPr>
              <a:t>98</a:t>
            </a:r>
            <a:r>
              <a:rPr lang="zh-TW" altLang="zh-TW" sz="2400" smtClean="0">
                <a:latin typeface="Times New Roman" pitchFamily="18" charset="0"/>
                <a:ea typeface="標楷體" pitchFamily="65" charset="-120"/>
                <a:cs typeface="Times New Roman" pitchFamily="18" charset="0"/>
              </a:rPr>
              <a:t>年</a:t>
            </a:r>
            <a:r>
              <a:rPr lang="en-US" altLang="zh-TW" sz="2400" smtClean="0">
                <a:latin typeface="Times New Roman" pitchFamily="18" charset="0"/>
                <a:ea typeface="標楷體" pitchFamily="65" charset="-120"/>
                <a:cs typeface="Times New Roman" pitchFamily="18" charset="0"/>
              </a:rPr>
              <a:t>2</a:t>
            </a:r>
            <a:r>
              <a:rPr lang="zh-TW" altLang="zh-TW" sz="2400" smtClean="0">
                <a:latin typeface="Times New Roman" pitchFamily="18" charset="0"/>
                <a:ea typeface="標楷體" pitchFamily="65" charset="-120"/>
                <a:cs typeface="Times New Roman" pitchFamily="18" charset="0"/>
              </a:rPr>
              <a:t>月</a:t>
            </a:r>
            <a:r>
              <a:rPr lang="en-US" altLang="zh-TW" sz="2400" smtClean="0">
                <a:latin typeface="Times New Roman" pitchFamily="18" charset="0"/>
                <a:ea typeface="標楷體" pitchFamily="65" charset="-120"/>
                <a:cs typeface="Times New Roman" pitchFamily="18" charset="0"/>
              </a:rPr>
              <a:t>18</a:t>
            </a:r>
            <a:r>
              <a:rPr lang="zh-TW" altLang="zh-TW" sz="2400" smtClean="0">
                <a:latin typeface="Times New Roman" pitchFamily="18" charset="0"/>
                <a:ea typeface="標楷體" pitchFamily="65" charset="-120"/>
                <a:cs typeface="Times New Roman" pitchFamily="18" charset="0"/>
              </a:rPr>
              <a:t>日「校長與行政單位主管第</a:t>
            </a:r>
            <a:r>
              <a:rPr lang="en-US" altLang="zh-TW" sz="2400" smtClean="0">
                <a:latin typeface="Times New Roman" pitchFamily="18" charset="0"/>
                <a:ea typeface="標楷體" pitchFamily="65" charset="-120"/>
                <a:cs typeface="Times New Roman" pitchFamily="18" charset="0"/>
              </a:rPr>
              <a:t>43</a:t>
            </a:r>
            <a:r>
              <a:rPr lang="zh-TW" altLang="zh-TW" sz="2400" smtClean="0">
                <a:latin typeface="Times New Roman" pitchFamily="18" charset="0"/>
                <a:ea typeface="標楷體" pitchFamily="65" charset="-120"/>
                <a:cs typeface="Times New Roman" pitchFamily="18" charset="0"/>
              </a:rPr>
              <a:t>次業務會報」</a:t>
            </a:r>
            <a:r>
              <a:rPr lang="zh-TW" altLang="en-US" sz="2400" smtClean="0">
                <a:latin typeface="Times New Roman" pitchFamily="18" charset="0"/>
                <a:ea typeface="標楷體" pitchFamily="65" charset="-120"/>
                <a:cs typeface="Times New Roman" pitchFamily="18" charset="0"/>
              </a:rPr>
              <a:t>決議</a:t>
            </a:r>
            <a:r>
              <a:rPr lang="zh-TW" altLang="zh-TW" sz="2400" smtClean="0">
                <a:latin typeface="Times New Roman" pitchFamily="18" charset="0"/>
                <a:ea typeface="標楷體" pitchFamily="65" charset="-120"/>
                <a:cs typeface="Times New Roman" pitchFamily="18" charset="0"/>
              </a:rPr>
              <a:t>：凡申請本項專案計畫核定通過，由本校補助該計畫研究設備費百分之十五之圖書經費以為配合款。</a:t>
            </a:r>
            <a:endParaRPr lang="en-US" altLang="zh-TW" sz="2400" smtClean="0">
              <a:latin typeface="Times New Roman" pitchFamily="18" charset="0"/>
              <a:ea typeface="標楷體" pitchFamily="65" charset="-120"/>
              <a:cs typeface="Times New Roman" pitchFamily="18" charset="0"/>
            </a:endParaRPr>
          </a:p>
          <a:p>
            <a:pPr>
              <a:buFontTx/>
              <a:buNone/>
            </a:pPr>
            <a:r>
              <a:rPr lang="en-US" altLang="zh-TW" sz="2400" smtClean="0">
                <a:latin typeface="Times New Roman" pitchFamily="18" charset="0"/>
                <a:ea typeface="標楷體" pitchFamily="65" charset="-120"/>
                <a:cs typeface="Times New Roman" pitchFamily="18" charset="0"/>
              </a:rPr>
              <a:t>            </a:t>
            </a:r>
            <a:r>
              <a:rPr lang="zh-TW" altLang="en-US" sz="2400" smtClean="0">
                <a:latin typeface="Times New Roman" pitchFamily="18" charset="0"/>
                <a:ea typeface="標楷體" pitchFamily="65" charset="-120"/>
                <a:cs typeface="Times New Roman" pitchFamily="18" charset="0"/>
              </a:rPr>
              <a:t>◎由計畫主持人填寫申請表，圖書館簽案辦理。</a:t>
            </a:r>
            <a:r>
              <a:rPr lang="en-US" altLang="zh-TW" sz="2400" smtClean="0">
                <a:latin typeface="Times New Roman" pitchFamily="18" charset="0"/>
                <a:ea typeface="標楷體" pitchFamily="65" charset="-120"/>
                <a:cs typeface="Times New Roman" pitchFamily="18" charset="0"/>
              </a:rPr>
              <a:t> </a:t>
            </a:r>
            <a:endParaRPr lang="zh-TW" altLang="zh-TW" sz="2400" smtClean="0">
              <a:latin typeface="Times New Roman" pitchFamily="18" charset="0"/>
              <a:ea typeface="標楷體" pitchFamily="65" charset="-120"/>
              <a:cs typeface="Times New Roman" pitchFamily="18" charset="0"/>
            </a:endParaRPr>
          </a:p>
        </p:txBody>
      </p:sp>
      <p:sp>
        <p:nvSpPr>
          <p:cNvPr id="10244" name="投影片編號版面配置區 3"/>
          <p:cNvSpPr>
            <a:spLocks noGrp="1"/>
          </p:cNvSpPr>
          <p:nvPr>
            <p:ph type="sldNum" sz="quarter" idx="12"/>
          </p:nvPr>
        </p:nvSpPr>
        <p:spPr>
          <a:noFill/>
        </p:spPr>
        <p:txBody>
          <a:bodyPr/>
          <a:lstStyle/>
          <a:p>
            <a:fld id="{AAF87E28-93EA-4BCF-8322-AF78F91FA039}" type="slidenum">
              <a:rPr lang="en-US" altLang="zh-TW" smtClean="0">
                <a:latin typeface="Arial" pitchFamily="34" charset="0"/>
                <a:ea typeface="新細明體" pitchFamily="18" charset="-120"/>
              </a:rPr>
              <a:pPr/>
              <a:t>8</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Grp="1" noChangeArrowheads="1"/>
          </p:cNvSpPr>
          <p:nvPr>
            <p:ph type="title"/>
          </p:nvPr>
        </p:nvSpPr>
        <p:spPr>
          <a:xfrm>
            <a:off x="395288" y="188913"/>
            <a:ext cx="8229600" cy="1143000"/>
          </a:xfrm>
        </p:spPr>
        <p:txBody>
          <a:bodyPr/>
          <a:lstStyle/>
          <a:p>
            <a:r>
              <a:rPr lang="zh-TW" altLang="en-US" b="1" smtClean="0">
                <a:solidFill>
                  <a:srgbClr val="0070C0"/>
                </a:solidFill>
                <a:ea typeface="標楷體" pitchFamily="65" charset="-120"/>
              </a:rPr>
              <a:t>系所與圖書館之分工</a:t>
            </a:r>
          </a:p>
        </p:txBody>
      </p:sp>
      <p:sp>
        <p:nvSpPr>
          <p:cNvPr id="11267" name="Rectangle 3"/>
          <p:cNvSpPr>
            <a:spLocks noGrp="1" noChangeArrowheads="1"/>
          </p:cNvSpPr>
          <p:nvPr>
            <p:ph type="body" idx="1"/>
          </p:nvPr>
        </p:nvSpPr>
        <p:spPr/>
        <p:txBody>
          <a:bodyPr/>
          <a:lstStyle/>
          <a:p>
            <a:r>
              <a:rPr lang="zh-TW" altLang="en-US" smtClean="0">
                <a:ea typeface="標楷體" pitchFamily="65" charset="-120"/>
              </a:rPr>
              <a:t>系所工作項目</a:t>
            </a:r>
            <a:br>
              <a:rPr lang="zh-TW" altLang="en-US" smtClean="0">
                <a:ea typeface="標楷體" pitchFamily="65" charset="-120"/>
              </a:rPr>
            </a:br>
            <a:r>
              <a:rPr lang="zh-TW" altLang="en-US" smtClean="0">
                <a:ea typeface="標楷體" pitchFamily="65" charset="-120"/>
              </a:rPr>
              <a:t>一、撰寫計畫。</a:t>
            </a:r>
            <a:br>
              <a:rPr lang="zh-TW" altLang="en-US" smtClean="0">
                <a:ea typeface="標楷體" pitchFamily="65" charset="-120"/>
              </a:rPr>
            </a:br>
            <a:r>
              <a:rPr lang="zh-TW" altLang="en-US" smtClean="0">
                <a:ea typeface="標楷體" pitchFamily="65" charset="-120"/>
              </a:rPr>
              <a:t>二、申請案之擬定與書單之提出。</a:t>
            </a:r>
            <a:br>
              <a:rPr lang="zh-TW" altLang="en-US" smtClean="0">
                <a:ea typeface="標楷體" pitchFamily="65" charset="-120"/>
              </a:rPr>
            </a:br>
            <a:r>
              <a:rPr lang="zh-TW" altLang="en-US" smtClean="0">
                <a:ea typeface="標楷體" pitchFamily="65" charset="-120"/>
              </a:rPr>
              <a:t>三、申請案通過後，書單之擬定，並整理 </a:t>
            </a:r>
            <a:endParaRPr lang="en-US" altLang="zh-TW" smtClean="0">
              <a:ea typeface="標楷體" pitchFamily="65" charset="-120"/>
            </a:endParaRPr>
          </a:p>
          <a:p>
            <a:pPr>
              <a:buFontTx/>
              <a:buNone/>
            </a:pPr>
            <a:r>
              <a:rPr lang="en-US" altLang="zh-TW" smtClean="0">
                <a:ea typeface="標楷體" pitchFamily="65" charset="-120"/>
              </a:rPr>
              <a:t>           </a:t>
            </a:r>
            <a:r>
              <a:rPr lang="zh-TW" altLang="en-US" smtClean="0">
                <a:ea typeface="標楷體" pitchFamily="65" charset="-120"/>
              </a:rPr>
              <a:t>為科技部要求之「圖書目錄範例」格  </a:t>
            </a:r>
            <a:endParaRPr lang="en-US" altLang="zh-TW" smtClean="0">
              <a:ea typeface="標楷體" pitchFamily="65" charset="-120"/>
            </a:endParaRPr>
          </a:p>
          <a:p>
            <a:pPr>
              <a:buFontTx/>
              <a:buNone/>
            </a:pPr>
            <a:r>
              <a:rPr lang="en-US" altLang="zh-TW" smtClean="0">
                <a:ea typeface="標楷體" pitchFamily="65" charset="-120"/>
              </a:rPr>
              <a:t>           </a:t>
            </a:r>
            <a:r>
              <a:rPr lang="zh-TW" altLang="en-US" smtClean="0">
                <a:ea typeface="標楷體" pitchFamily="65" charset="-120"/>
              </a:rPr>
              <a:t>式，上傳科技部指定網頁查核複本。</a:t>
            </a:r>
            <a:br>
              <a:rPr lang="zh-TW" altLang="en-US" smtClean="0">
                <a:ea typeface="標楷體" pitchFamily="65" charset="-120"/>
              </a:rPr>
            </a:br>
            <a:r>
              <a:rPr lang="zh-TW" altLang="en-US" smtClean="0">
                <a:ea typeface="標楷體" pitchFamily="65" charset="-120"/>
              </a:rPr>
              <a:t>四、助理薪水及雜支事宜。</a:t>
            </a:r>
          </a:p>
        </p:txBody>
      </p:sp>
      <p:sp>
        <p:nvSpPr>
          <p:cNvPr id="11268" name="投影片編號版面配置區 3"/>
          <p:cNvSpPr>
            <a:spLocks noGrp="1"/>
          </p:cNvSpPr>
          <p:nvPr>
            <p:ph type="sldNum" sz="quarter" idx="12"/>
          </p:nvPr>
        </p:nvSpPr>
        <p:spPr>
          <a:noFill/>
        </p:spPr>
        <p:txBody>
          <a:bodyPr/>
          <a:lstStyle/>
          <a:p>
            <a:fld id="{B35234A6-CB2E-423E-BB71-102D6CBF0F2C}" type="slidenum">
              <a:rPr lang="en-US" altLang="zh-TW" smtClean="0">
                <a:latin typeface="Arial" pitchFamily="34" charset="0"/>
                <a:ea typeface="新細明體" pitchFamily="18" charset="-120"/>
              </a:rPr>
              <a:pPr/>
              <a:t>9</a:t>
            </a:fld>
            <a:endParaRPr lang="en-US" altLang="zh-TW" smtClean="0">
              <a:latin typeface="Arial" pitchFamily="34" charset="0"/>
              <a:ea typeface="新細明體" pitchFamily="18" charset="-12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佈景主題2">
  <a:themeElements>
    <a:clrScheme name="自訂 6">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7777"/>
      </a:hlink>
      <a:folHlink>
        <a:srgbClr val="007777"/>
      </a:folHlink>
    </a:clrScheme>
    <a:fontScheme name="預設簡報設計">
      <a:majorFont>
        <a:latin typeface="Arial"/>
        <a:ea typeface="新細明體"/>
        <a:cs typeface=""/>
      </a:majorFont>
      <a:minorFont>
        <a:latin typeface="Arial"/>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預設簡報設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預設簡報設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預設簡報設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預設簡報設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預設簡報設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預設簡報設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預設簡報設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預設簡報設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預設簡報設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預設簡報設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預設簡報設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預設簡報設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佈景主題2</Template>
  <TotalTime>7671</TotalTime>
  <Words>714</Words>
  <Application>Microsoft Office PowerPoint</Application>
  <PresentationFormat>如螢幕大小 (4:3)</PresentationFormat>
  <Paragraphs>163</Paragraphs>
  <Slides>19</Slides>
  <Notes>1</Notes>
  <HiddenSlides>0</HiddenSlides>
  <MMClips>0</MMClips>
  <ScaleCrop>false</ScaleCrop>
  <HeadingPairs>
    <vt:vector size="6" baseType="variant">
      <vt:variant>
        <vt:lpstr>使用字型</vt:lpstr>
      </vt:variant>
      <vt:variant>
        <vt:i4>7</vt:i4>
      </vt:variant>
      <vt:variant>
        <vt:lpstr>佈景主題</vt:lpstr>
      </vt:variant>
      <vt:variant>
        <vt:i4>1</vt:i4>
      </vt:variant>
      <vt:variant>
        <vt:lpstr>投影片標題</vt:lpstr>
      </vt:variant>
      <vt:variant>
        <vt:i4>19</vt:i4>
      </vt:variant>
    </vt:vector>
  </HeadingPairs>
  <TitlesOfParts>
    <vt:vector size="27" baseType="lpstr">
      <vt:lpstr>Arial</vt:lpstr>
      <vt:lpstr>新細明體</vt:lpstr>
      <vt:lpstr>華康隸書體W5</vt:lpstr>
      <vt:lpstr>Times New Roman</vt:lpstr>
      <vt:lpstr>華康細圓體</vt:lpstr>
      <vt:lpstr>標楷體</vt:lpstr>
      <vt:lpstr>SimSun-PUA</vt:lpstr>
      <vt:lpstr>佈景主題2</vt:lpstr>
      <vt:lpstr>投影片 1</vt:lpstr>
      <vt:lpstr>  95-105年本校獲補助之計畫</vt:lpstr>
      <vt:lpstr>  </vt:lpstr>
      <vt:lpstr>計畫申請流程</vt:lpstr>
      <vt:lpstr>計畫內容與圖書館相關部分</vt:lpstr>
      <vt:lpstr>研究圖書購置原則</vt:lpstr>
      <vt:lpstr>經費補助及編列原則</vt:lpstr>
      <vt:lpstr>經費補助及編列原則</vt:lpstr>
      <vt:lpstr>系所與圖書館之分工</vt:lpstr>
      <vt:lpstr>系所與圖書館之分工</vt:lpstr>
      <vt:lpstr> 計畫核定前之作業 </vt:lpstr>
      <vt:lpstr>製作書單圖書館配合作業</vt:lpstr>
      <vt:lpstr>製作書單圖書館配合作業</vt:lpstr>
      <vt:lpstr>科技部圖書著錄系統</vt:lpstr>
      <vt:lpstr>圖書館人社圖書計畫網站</vt:lpstr>
      <vt:lpstr> 計畫核定後之作業 </vt:lpstr>
      <vt:lpstr> 計畫核定後之作業 </vt:lpstr>
      <vt:lpstr>申請作業參考資料</vt:lpstr>
      <vt:lpstr>投影片 19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ntnulib</dc:creator>
  <cp:lastModifiedBy>USER</cp:lastModifiedBy>
  <cp:revision>578</cp:revision>
  <dcterms:created xsi:type="dcterms:W3CDTF">2008-10-30T06:48:04Z</dcterms:created>
  <dcterms:modified xsi:type="dcterms:W3CDTF">2016-11-01T03:58:29Z</dcterms:modified>
</cp:coreProperties>
</file>