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9"/>
  </p:notesMasterIdLst>
  <p:handoutMasterIdLst>
    <p:handoutMasterId r:id="rId10"/>
  </p:handoutMasterIdLst>
  <p:sldIdLst>
    <p:sldId id="287" r:id="rId2"/>
    <p:sldId id="259" r:id="rId3"/>
    <p:sldId id="270" r:id="rId4"/>
    <p:sldId id="257" r:id="rId5"/>
    <p:sldId id="273" r:id="rId6"/>
    <p:sldId id="289" r:id="rId7"/>
    <p:sldId id="269" r:id="rId8"/>
  </p:sldIdLst>
  <p:sldSz cx="9144000" cy="6858000" type="screen4x3"/>
  <p:notesSz cx="6811963" cy="9945688"/>
  <p:defaultTextStyle>
    <a:defPPr>
      <a:defRPr lang="zh-TW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Times New Roman" pitchFamily="18" charset="0"/>
        <a:ea typeface="新細明體" pitchFamily="18" charset="-12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Times New Roman" pitchFamily="18" charset="0"/>
        <a:ea typeface="新細明體" pitchFamily="18" charset="-12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Times New Roman" pitchFamily="18" charset="0"/>
        <a:ea typeface="新細明體" pitchFamily="18" charset="-12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Times New Roman" pitchFamily="18" charset="0"/>
        <a:ea typeface="新細明體" pitchFamily="18" charset="-12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Times New Roman" pitchFamily="18" charset="0"/>
        <a:ea typeface="新細明體" pitchFamily="18" charset="-120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Times New Roman" pitchFamily="18" charset="0"/>
        <a:ea typeface="新細明體" pitchFamily="18" charset="-120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Times New Roman" pitchFamily="18" charset="0"/>
        <a:ea typeface="新細明體" pitchFamily="18" charset="-120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Times New Roman" pitchFamily="18" charset="0"/>
        <a:ea typeface="新細明體" pitchFamily="18" charset="-120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Times New Roman" pitchFamily="18" charset="0"/>
        <a:ea typeface="新細明體" pitchFamily="18" charset="-120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00"/>
    <a:srgbClr val="800000"/>
    <a:srgbClr val="993366"/>
    <a:srgbClr val="9966FF"/>
    <a:srgbClr val="006600"/>
    <a:srgbClr val="FFFF66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24" autoAdjust="0"/>
    <p:restoredTop sz="94655" autoAdjust="0"/>
  </p:normalViewPr>
  <p:slideViewPr>
    <p:cSldViewPr>
      <p:cViewPr varScale="1">
        <p:scale>
          <a:sx n="63" d="100"/>
          <a:sy n="63" d="100"/>
        </p:scale>
        <p:origin x="1284" y="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51851" cy="4972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TW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60112" y="0"/>
            <a:ext cx="2951851" cy="4972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TW"/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8404"/>
            <a:ext cx="2951851" cy="4972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TW"/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60112" y="9448404"/>
            <a:ext cx="2951851" cy="4972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518781E3-BEBF-482B-99B3-AAFB49E7E6D3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3088695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51851" cy="4972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TW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60112" y="0"/>
            <a:ext cx="2951851" cy="4972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TW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0750" y="746125"/>
            <a:ext cx="4970463" cy="37290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43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8262" y="4724202"/>
            <a:ext cx="4995440" cy="4475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</a:p>
        </p:txBody>
      </p:sp>
      <p:sp>
        <p:nvSpPr>
          <p:cNvPr id="143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8404"/>
            <a:ext cx="2951851" cy="4972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TW"/>
          </a:p>
        </p:txBody>
      </p:sp>
      <p:sp>
        <p:nvSpPr>
          <p:cNvPr id="143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60112" y="9448404"/>
            <a:ext cx="2951851" cy="4972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47FAF11-2C79-48FF-B927-AF7B16AD67D3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5245626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新細明體" pitchFamily="18" charset="-120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新細明體" pitchFamily="18" charset="-120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新細明體" pitchFamily="18" charset="-120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新細明體" pitchFamily="18" charset="-120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新細明體" pitchFamily="18" charset="-12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9EDA2DA-CDA8-4CF5-AA7F-A702EBF77D5A}" type="slidenum">
              <a:rPr lang="en-US" altLang="zh-TW"/>
              <a:pPr/>
              <a:t>1</a:t>
            </a:fld>
            <a:endParaRPr lang="en-US" altLang="zh-TW"/>
          </a:p>
        </p:txBody>
      </p:sp>
      <p:sp>
        <p:nvSpPr>
          <p:cNvPr id="17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TW" altLang="zh-TW"/>
          </a:p>
        </p:txBody>
      </p:sp>
    </p:spTree>
    <p:extLst>
      <p:ext uri="{BB962C8B-B14F-4D97-AF65-F5344CB8AC3E}">
        <p14:creationId xmlns:p14="http://schemas.microsoft.com/office/powerpoint/2010/main" val="17220926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5526197-02E4-4D7E-A80C-4F726CC641FE}" type="slidenum">
              <a:rPr lang="en-US" altLang="zh-TW"/>
              <a:pPr/>
              <a:t>2</a:t>
            </a:fld>
            <a:endParaRPr lang="en-US" altLang="zh-TW"/>
          </a:p>
        </p:txBody>
      </p:sp>
      <p:sp>
        <p:nvSpPr>
          <p:cNvPr id="20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TW" altLang="zh-TW"/>
          </a:p>
        </p:txBody>
      </p:sp>
    </p:spTree>
    <p:extLst>
      <p:ext uri="{BB962C8B-B14F-4D97-AF65-F5344CB8AC3E}">
        <p14:creationId xmlns:p14="http://schemas.microsoft.com/office/powerpoint/2010/main" val="31592765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7FAF11-2C79-48FF-B927-AF7B16AD67D3}" type="slidenum">
              <a:rPr lang="en-US" altLang="zh-TW" smtClean="0"/>
              <a:pPr/>
              <a:t>3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8093897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0EEC043-EB53-4142-B471-3312BDDC590B}" type="slidenum">
              <a:rPr lang="en-US" altLang="zh-TW"/>
              <a:pPr/>
              <a:t>4</a:t>
            </a:fld>
            <a:endParaRPr lang="en-US" altLang="zh-TW"/>
          </a:p>
        </p:txBody>
      </p:sp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TW" altLang="zh-TW"/>
          </a:p>
        </p:txBody>
      </p:sp>
    </p:spTree>
    <p:extLst>
      <p:ext uri="{BB962C8B-B14F-4D97-AF65-F5344CB8AC3E}">
        <p14:creationId xmlns:p14="http://schemas.microsoft.com/office/powerpoint/2010/main" val="5548819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7FAF11-2C79-48FF-B927-AF7B16AD67D3}" type="slidenum">
              <a:rPr lang="en-US" altLang="zh-TW" smtClean="0"/>
              <a:pPr/>
              <a:t>5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337109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7FAF11-2C79-48FF-B927-AF7B16AD67D3}" type="slidenum">
              <a:rPr lang="en-US" altLang="zh-TW" smtClean="0"/>
              <a:pPr/>
              <a:t>6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7341683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7FAF11-2C79-48FF-B927-AF7B16AD67D3}" type="slidenum">
              <a:rPr lang="en-US" altLang="zh-TW" smtClean="0"/>
              <a:pPr/>
              <a:t>7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3396782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bg>
      <p:bgPr>
        <a:gradFill rotWithShape="0">
          <a:gsLst>
            <a:gs pos="0">
              <a:srgbClr val="FEE7F2"/>
            </a:gs>
            <a:gs pos="17999">
              <a:srgbClr val="FBD49C"/>
            </a:gs>
            <a:gs pos="39000">
              <a:srgbClr val="FBA97D"/>
            </a:gs>
            <a:gs pos="64000">
              <a:srgbClr val="FAC77D"/>
            </a:gs>
            <a:gs pos="82001">
              <a:srgbClr val="FEE7F2"/>
            </a:gs>
            <a:gs pos="100000">
              <a:srgbClr val="FBEAC7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AutoShape 2"/>
          <p:cNvSpPr>
            <a:spLocks noChangeArrowheads="1"/>
          </p:cNvSpPr>
          <p:nvPr/>
        </p:nvSpPr>
        <p:spPr bwMode="auto">
          <a:xfrm rot="10800000">
            <a:off x="1676400" y="0"/>
            <a:ext cx="6096000" cy="6858000"/>
          </a:xfrm>
          <a:prstGeom prst="triangle">
            <a:avLst>
              <a:gd name="adj" fmla="val 50000"/>
            </a:avLst>
          </a:prstGeom>
          <a:gradFill rotWithShape="0"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wrap="none" anchor="ctr"/>
          <a:lstStyle/>
          <a:p>
            <a:pPr algn="ctr"/>
            <a:endParaRPr lang="zh-TW" altLang="zh-TW" sz="2400"/>
          </a:p>
        </p:txBody>
      </p:sp>
      <p:sp>
        <p:nvSpPr>
          <p:cNvPr id="12291" name="Rectangle 3" descr="羊皮紙"/>
          <p:cNvSpPr>
            <a:spLocks noChangeArrowheads="1"/>
          </p:cNvSpPr>
          <p:nvPr/>
        </p:nvSpPr>
        <p:spPr bwMode="auto">
          <a:xfrm>
            <a:off x="1828800" y="2438400"/>
            <a:ext cx="7315200" cy="1828800"/>
          </a:xfrm>
          <a:prstGeom prst="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TW" altLang="zh-TW" sz="2400"/>
          </a:p>
        </p:txBody>
      </p:sp>
      <p:sp>
        <p:nvSpPr>
          <p:cNvPr id="12292" name="AutoShape 4"/>
          <p:cNvSpPr>
            <a:spLocks noChangeArrowheads="1"/>
          </p:cNvSpPr>
          <p:nvPr/>
        </p:nvSpPr>
        <p:spPr bwMode="auto">
          <a:xfrm>
            <a:off x="533400" y="1295400"/>
            <a:ext cx="2514600" cy="2209800"/>
          </a:xfrm>
          <a:prstGeom prst="sun">
            <a:avLst>
              <a:gd name="adj" fmla="val 25000"/>
            </a:avLst>
          </a:prstGeom>
          <a:gradFill rotWithShape="0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path path="rect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TW" altLang="zh-TW" sz="2400"/>
          </a:p>
        </p:txBody>
      </p:sp>
      <p:sp>
        <p:nvSpPr>
          <p:cNvPr id="12293" name="Rectangle 5"/>
          <p:cNvSpPr>
            <a:spLocks noGrp="1" noChangeArrowheads="1"/>
          </p:cNvSpPr>
          <p:nvPr>
            <p:ph type="ctrTitle"/>
          </p:nvPr>
        </p:nvSpPr>
        <p:spPr>
          <a:xfrm>
            <a:off x="2743200" y="2667000"/>
            <a:ext cx="5486400" cy="1143000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/>
          <a:lstStyle>
            <a:lvl1pPr>
              <a:defRPr sz="5400"/>
            </a:lvl1pPr>
          </a:lstStyle>
          <a:p>
            <a:pPr lvl="0"/>
            <a:r>
              <a:rPr lang="zh-TW" altLang="en-US" noProof="0" smtClean="0"/>
              <a:t>按一下以編輯母片標題樣式</a:t>
            </a:r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4572000" y="4648200"/>
            <a:ext cx="3581400" cy="1524000"/>
          </a:xfrm>
        </p:spPr>
        <p:txBody>
          <a:bodyPr/>
          <a:lstStyle>
            <a:lvl1pPr marL="0" indent="0">
              <a:buFontTx/>
              <a:buNone/>
              <a:defRPr sz="2800" b="1"/>
            </a:lvl1pPr>
          </a:lstStyle>
          <a:p>
            <a:pPr lvl="0"/>
            <a:r>
              <a:rPr lang="zh-TW" altLang="en-US" noProof="0" smtClean="0"/>
              <a:t>按一下以編輯母片副標題樣式</a:t>
            </a:r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12296" name="Rectangle 8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12297" name="Rectangle 9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576950FD-5921-473D-BA14-6F63A8CDEA08}" type="slidenum">
              <a:rPr lang="en-US" altLang="zh-TW"/>
              <a:pPr/>
              <a:t>‹#›</a:t>
            </a:fld>
            <a:endParaRPr lang="en-US" altLang="zh-TW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563F0B-4337-42B5-B4D7-22E1D8EC1935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515937188"/>
      </p:ext>
    </p:extLst>
  </p:cSld>
  <p:clrMapOvr>
    <a:masterClrMapping/>
  </p:clrMapOvr>
  <p:transition>
    <p:wheel spokes="8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515100" y="304800"/>
            <a:ext cx="1943100" cy="5791200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685800" y="304800"/>
            <a:ext cx="5676900" cy="5791200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DE9F357-2CF3-482C-8794-0A42ED2B3F02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049595856"/>
      </p:ext>
    </p:extLst>
  </p:cSld>
  <p:clrMapOvr>
    <a:masterClrMapping/>
  </p:clrMapOvr>
  <p:transition>
    <p:wheel spokes="8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標題，文字及美工圖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524000" y="304800"/>
            <a:ext cx="6248400" cy="114300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美工圖案版面配置區 3"/>
          <p:cNvSpPr>
            <a:spLocks noGrp="1"/>
          </p:cNvSpPr>
          <p:nvPr>
            <p:ph type="clipArt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17DB5C8A-3B44-4B0A-9E32-230E361B9F8C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504172799"/>
      </p:ext>
    </p:extLst>
  </p:cSld>
  <p:clrMapOvr>
    <a:masterClrMapping/>
  </p:clrMapOvr>
  <p:transition>
    <p:wheel spokes="8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標題，美工圖案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524000" y="304800"/>
            <a:ext cx="6248400" cy="114300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美工圖案版面配置區 2"/>
          <p:cNvSpPr>
            <a:spLocks noGrp="1"/>
          </p:cNvSpPr>
          <p:nvPr>
            <p:ph type="clipArt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1C73DEAF-3043-4A92-BA00-6A307E659115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107415934"/>
      </p:ext>
    </p:extLst>
  </p:cSld>
  <p:clrMapOvr>
    <a:masterClrMapping/>
  </p:clrMapOvr>
  <p:transition>
    <p:wheel spokes="8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970896-0775-44C6-8771-4BBF40ABB715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81088165"/>
      </p:ext>
    </p:extLst>
  </p:cSld>
  <p:clrMapOvr>
    <a:masterClrMapping/>
  </p:clrMapOvr>
  <p:transition>
    <p:wheel spokes="8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F67BD0-8BE2-4D25-AC8F-CA45E28348B1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597900212"/>
      </p:ext>
    </p:extLst>
  </p:cSld>
  <p:clrMapOvr>
    <a:masterClrMapping/>
  </p:clrMapOvr>
  <p:transition>
    <p:wheel spokes="8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7843F6-CC51-40BF-9081-77DD26F10AB2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276963123"/>
      </p:ext>
    </p:extLst>
  </p:cSld>
  <p:clrMapOvr>
    <a:masterClrMapping/>
  </p:clrMapOvr>
  <p:transition>
    <p:wheel spokes="8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F7916C-9E37-4A9B-820A-66A9F45B9A53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063981188"/>
      </p:ext>
    </p:extLst>
  </p:cSld>
  <p:clrMapOvr>
    <a:masterClrMapping/>
  </p:clrMapOvr>
  <p:transition>
    <p:wheel spokes="8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D3B5F2-4473-4EC2-9839-53C763B70CC7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750639896"/>
      </p:ext>
    </p:extLst>
  </p:cSld>
  <p:clrMapOvr>
    <a:masterClrMapping/>
  </p:clrMapOvr>
  <p:transition>
    <p:wheel spokes="8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29A649-95C7-4409-82DC-B298AED3FF38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107570754"/>
      </p:ext>
    </p:extLst>
  </p:cSld>
  <p:clrMapOvr>
    <a:masterClrMapping/>
  </p:clrMapOvr>
  <p:transition>
    <p:wheel spokes="8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5B913B-5BDA-4F9C-AFE9-1E7D7873629E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737140818"/>
      </p:ext>
    </p:extLst>
  </p:cSld>
  <p:clrMapOvr>
    <a:masterClrMapping/>
  </p:clrMapOvr>
  <p:transition>
    <p:wheel spokes="8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TW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C17725-95C0-4496-A277-A90389BA1929}" type="slidenum">
              <a:rPr lang="en-US" altLang="zh-TW"/>
              <a:pPr/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182553286"/>
      </p:ext>
    </p:extLst>
  </p:cSld>
  <p:clrMapOvr>
    <a:masterClrMapping/>
  </p:clrMapOvr>
  <p:transition>
    <p:wheel spokes="8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0" y="0"/>
            <a:ext cx="9144000" cy="1676400"/>
          </a:xfrm>
          <a:prstGeom prst="rect">
            <a:avLst/>
          </a:prstGeom>
          <a:gradFill rotWithShape="0">
            <a:gsLst>
              <a:gs pos="0">
                <a:srgbClr val="FEE7F2"/>
              </a:gs>
              <a:gs pos="8999">
                <a:srgbClr val="FBD49C"/>
              </a:gs>
              <a:gs pos="19500">
                <a:srgbClr val="FBA97D"/>
              </a:gs>
              <a:gs pos="32000">
                <a:srgbClr val="FAC77D"/>
              </a:gs>
              <a:gs pos="41001">
                <a:srgbClr val="FEE7F2"/>
              </a:gs>
              <a:gs pos="50000">
                <a:srgbClr val="FBEAC7"/>
              </a:gs>
              <a:gs pos="59000">
                <a:srgbClr val="FEE7F2"/>
              </a:gs>
              <a:gs pos="68000">
                <a:srgbClr val="FAC77D"/>
              </a:gs>
              <a:gs pos="80500">
                <a:srgbClr val="FBA97D"/>
              </a:gs>
              <a:gs pos="91001">
                <a:srgbClr val="FBD49C"/>
              </a:gs>
              <a:gs pos="100000">
                <a:srgbClr val="FEE7F2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kumimoji="0" lang="zh-TW" altLang="zh-TW" sz="2400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524000" y="304800"/>
            <a:ext cx="6248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D6B19C"/>
                    </a:gs>
                    <a:gs pos="15000">
                      <a:srgbClr val="D49E6C"/>
                    </a:gs>
                    <a:gs pos="35000">
                      <a:srgbClr val="A65528"/>
                    </a:gs>
                    <a:gs pos="50000">
                      <a:srgbClr val="663012"/>
                    </a:gs>
                    <a:gs pos="65000">
                      <a:srgbClr val="A65528"/>
                    </a:gs>
                    <a:gs pos="85000">
                      <a:srgbClr val="D49E6C"/>
                    </a:gs>
                    <a:gs pos="100000">
                      <a:srgbClr val="D6B19C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按一下以編輯母片本文樣式</a:t>
            </a:r>
          </a:p>
          <a:p>
            <a:pPr lvl="1"/>
            <a:r>
              <a:rPr lang="zh-TW" altLang="en-US" smtClean="0"/>
              <a:t>第二層</a:t>
            </a:r>
            <a:endParaRPr lang="zh-TW" altLang="zh-TW" smtClean="0"/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zh-TW" smtClean="0"/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TW"/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TW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E03B2933-7049-4609-871E-1AFA7A46B56F}" type="slidenum">
              <a:rPr lang="en-US" altLang="zh-TW"/>
              <a:pPr/>
              <a:t>‹#›</a:t>
            </a:fld>
            <a:endParaRPr lang="en-US" altLang="zh-TW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</p:sldLayoutIdLst>
  <p:transition>
    <p:wheel spokes="8"/>
  </p:transition>
  <p:timing>
    <p:tnLst>
      <p:par>
        <p:cTn id="1" dur="indefinite" restart="never" nodeType="tmRoot"/>
      </p:par>
    </p:tnLst>
  </p:timing>
  <p:hf hdr="0" dt="0"/>
  <p:txStyles>
    <p:titleStyle>
      <a:lvl1pPr algn="ctr" rtl="0" fontAlgn="base">
        <a:spcBef>
          <a:spcPct val="0"/>
        </a:spcBef>
        <a:spcAft>
          <a:spcPct val="0"/>
        </a:spcAft>
        <a:defRPr kumimoji="1" sz="4800" b="1">
          <a:solidFill>
            <a:srgbClr val="800000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kumimoji="1" sz="4800" b="1">
          <a:solidFill>
            <a:srgbClr val="800000"/>
          </a:solidFill>
          <a:latin typeface="Times New Roman" pitchFamily="18" charset="0"/>
          <a:ea typeface="新細明體" pitchFamily="18" charset="-120"/>
        </a:defRPr>
      </a:lvl2pPr>
      <a:lvl3pPr algn="ctr" rtl="0" fontAlgn="base">
        <a:spcBef>
          <a:spcPct val="0"/>
        </a:spcBef>
        <a:spcAft>
          <a:spcPct val="0"/>
        </a:spcAft>
        <a:defRPr kumimoji="1" sz="4800" b="1">
          <a:solidFill>
            <a:srgbClr val="800000"/>
          </a:solidFill>
          <a:latin typeface="Times New Roman" pitchFamily="18" charset="0"/>
          <a:ea typeface="新細明體" pitchFamily="18" charset="-120"/>
        </a:defRPr>
      </a:lvl3pPr>
      <a:lvl4pPr algn="ctr" rtl="0" fontAlgn="base">
        <a:spcBef>
          <a:spcPct val="0"/>
        </a:spcBef>
        <a:spcAft>
          <a:spcPct val="0"/>
        </a:spcAft>
        <a:defRPr kumimoji="1" sz="4800" b="1">
          <a:solidFill>
            <a:srgbClr val="800000"/>
          </a:solidFill>
          <a:latin typeface="Times New Roman" pitchFamily="18" charset="0"/>
          <a:ea typeface="新細明體" pitchFamily="18" charset="-120"/>
        </a:defRPr>
      </a:lvl4pPr>
      <a:lvl5pPr algn="ctr" rtl="0" fontAlgn="base">
        <a:spcBef>
          <a:spcPct val="0"/>
        </a:spcBef>
        <a:spcAft>
          <a:spcPct val="0"/>
        </a:spcAft>
        <a:defRPr kumimoji="1" sz="4800" b="1">
          <a:solidFill>
            <a:srgbClr val="800000"/>
          </a:solidFill>
          <a:latin typeface="Times New Roman" pitchFamily="18" charset="0"/>
          <a:ea typeface="新細明體" pitchFamily="18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800" b="1">
          <a:solidFill>
            <a:srgbClr val="800000"/>
          </a:solidFill>
          <a:latin typeface="Times New Roman" pitchFamily="18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800" b="1">
          <a:solidFill>
            <a:srgbClr val="800000"/>
          </a:solidFill>
          <a:latin typeface="Times New Roman" pitchFamily="18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800" b="1">
          <a:solidFill>
            <a:srgbClr val="800000"/>
          </a:solidFill>
          <a:latin typeface="Times New Roman" pitchFamily="18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800" b="1">
          <a:solidFill>
            <a:srgbClr val="800000"/>
          </a:solidFill>
          <a:latin typeface="Times New Roman" pitchFamily="18" charset="0"/>
          <a:ea typeface="新細明體" pitchFamily="18" charset="-12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kumimoji="1" sz="3200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kumimoji="1" sz="2800">
          <a:solidFill>
            <a:srgbClr val="0099CC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kumimoji="1" sz="2400">
          <a:solidFill>
            <a:srgbClr val="0099CC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kumimoji="1" sz="2000">
          <a:solidFill>
            <a:srgbClr val="0099CC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rgbClr val="0099CC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rgbClr val="0099CC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rgbClr val="0099CC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rgbClr val="0099CC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rgbClr val="0099CC"/>
          </a:solidFill>
          <a:latin typeface="+mn-lt"/>
          <a:ea typeface="+mn-ea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123728" y="692696"/>
            <a:ext cx="7020272" cy="3517304"/>
          </a:xfrm>
        </p:spPr>
        <p:txBody>
          <a:bodyPr/>
          <a:lstStyle/>
          <a:p>
            <a:r>
              <a:rPr lang="zh-TW" altLang="en-US" sz="2400" dirty="0" smtClean="0"/>
              <a:t>本校</a:t>
            </a:r>
            <a:r>
              <a:rPr lang="zh-TW" altLang="en-US" sz="2400" dirty="0"/>
              <a:t>研提科技部</a:t>
            </a:r>
            <a:r>
              <a:rPr lang="en-US" altLang="zh-TW" sz="2400" dirty="0"/>
              <a:t>106</a:t>
            </a:r>
            <a:r>
              <a:rPr lang="zh-TW" altLang="en-US" sz="2400" dirty="0"/>
              <a:t>年度「補助人文及社會科學研究圖書計畫」說明</a:t>
            </a:r>
            <a:r>
              <a:rPr lang="zh-TW" altLang="en-US" sz="2400" dirty="0" smtClean="0"/>
              <a:t>會</a:t>
            </a:r>
            <a:r>
              <a:rPr lang="en-GB" altLang="zh-TW" sz="2400" b="0" dirty="0" smtClean="0"/>
              <a:t>14</a:t>
            </a:r>
            <a:r>
              <a:rPr lang="en-US" altLang="zh-TW" sz="2400" dirty="0" smtClean="0"/>
              <a:t> NOV 2016</a:t>
            </a:r>
            <a:r>
              <a:rPr lang="en-GB" altLang="zh-TW" sz="2400" b="0" dirty="0" smtClean="0"/>
              <a:t/>
            </a:r>
            <a:br>
              <a:rPr lang="en-GB" altLang="zh-TW" sz="2400" b="0" dirty="0" smtClean="0"/>
            </a:br>
            <a:r>
              <a:rPr lang="en-GB" altLang="zh-TW" sz="2400" b="0" dirty="0" smtClean="0"/>
              <a:t/>
            </a:r>
            <a:br>
              <a:rPr lang="en-GB" altLang="zh-TW" sz="2400" b="0" dirty="0" smtClean="0"/>
            </a:br>
            <a:r>
              <a:rPr lang="en-GB" altLang="zh-TW" sz="2400" b="0" dirty="0" smtClean="0"/>
              <a:t>      </a:t>
            </a:r>
            <a:r>
              <a:rPr lang="en-US" altLang="zh-TW" sz="2800" b="0" dirty="0" smtClean="0"/>
              <a:t>105</a:t>
            </a:r>
            <a:r>
              <a:rPr lang="zh-TW" altLang="en-US" sz="2800" b="0" dirty="0" smtClean="0"/>
              <a:t>年度科技</a:t>
            </a:r>
            <a:r>
              <a:rPr lang="zh-TW" altLang="en-US" sz="2800" b="0" dirty="0"/>
              <a:t>部</a:t>
            </a:r>
            <a:r>
              <a:rPr lang="zh-TW" altLang="en-US" sz="2800" b="0" dirty="0" smtClean="0"/>
              <a:t>補助</a:t>
            </a:r>
            <a:r>
              <a:rPr lang="zh-TW" altLang="en-US" sz="2800" b="0" dirty="0"/>
              <a:t>人文及社會科學研究圖書</a:t>
            </a:r>
            <a:r>
              <a:rPr lang="zh-TW" altLang="en-US" sz="2800" b="0" dirty="0" smtClean="0"/>
              <a:t>計畫：</a:t>
            </a:r>
            <a:r>
              <a:rPr lang="zh-TW" altLang="en-US" sz="2800" b="0" dirty="0"/>
              <a:t>社會工作專業</a:t>
            </a:r>
            <a:r>
              <a:rPr lang="zh-TW" altLang="en-US" sz="2800" b="0" dirty="0" smtClean="0"/>
              <a:t>發展主題</a:t>
            </a:r>
            <a:r>
              <a:rPr lang="en-US" altLang="zh-TW" sz="2800" b="0" dirty="0" smtClean="0"/>
              <a:t/>
            </a:r>
            <a:br>
              <a:rPr lang="en-US" altLang="zh-TW" sz="2800" b="0" dirty="0" smtClean="0"/>
            </a:br>
            <a:r>
              <a:rPr lang="en-US" altLang="zh-TW" sz="3200" b="0" dirty="0" smtClean="0"/>
              <a:t/>
            </a:r>
            <a:br>
              <a:rPr lang="en-US" altLang="zh-TW" sz="3200" b="0" dirty="0" smtClean="0"/>
            </a:br>
            <a:r>
              <a:rPr lang="en-US" altLang="zh-TW" sz="3200" b="0" dirty="0" smtClean="0">
                <a:latin typeface="新細明體" panose="02020500000000000000" pitchFamily="18" charset="-120"/>
                <a:ea typeface="新細明體" panose="02020500000000000000" pitchFamily="18" charset="-120"/>
              </a:rPr>
              <a:t>【</a:t>
            </a:r>
            <a:r>
              <a:rPr lang="zh-TW" altLang="en-US" sz="3200" dirty="0" smtClean="0"/>
              <a:t>從</a:t>
            </a:r>
            <a:r>
              <a:rPr lang="zh-TW" altLang="en-US" sz="3200" dirty="0"/>
              <a:t>綜</a:t>
            </a:r>
            <a:r>
              <a:rPr lang="zh-TW" altLang="en-US" sz="3200" dirty="0" smtClean="0"/>
              <a:t>融至</a:t>
            </a:r>
            <a:r>
              <a:rPr lang="zh-TW" altLang="en-US" sz="3200" dirty="0"/>
              <a:t>專科的社會工作專業</a:t>
            </a:r>
            <a:r>
              <a:rPr lang="zh-TW" altLang="en-US" sz="3200" dirty="0" smtClean="0"/>
              <a:t>發展</a:t>
            </a:r>
            <a:r>
              <a:rPr lang="en-US" altLang="zh-TW" sz="3200" b="0" dirty="0" smtClean="0">
                <a:latin typeface="新細明體" panose="02020500000000000000" pitchFamily="18" charset="-120"/>
                <a:ea typeface="新細明體" panose="02020500000000000000" pitchFamily="18" charset="-120"/>
              </a:rPr>
              <a:t>】</a:t>
            </a:r>
            <a:r>
              <a:rPr lang="en-US" altLang="zh-TW" sz="3200" b="0" dirty="0" smtClean="0"/>
              <a:t/>
            </a:r>
            <a:br>
              <a:rPr lang="en-US" altLang="zh-TW" sz="3200" b="0" dirty="0" smtClean="0"/>
            </a:br>
            <a:r>
              <a:rPr lang="zh-TW" altLang="en-US" sz="3200" b="0" dirty="0" smtClean="0"/>
              <a:t>計畫申請實務分享</a:t>
            </a:r>
            <a:r>
              <a:rPr lang="en-US" altLang="zh-TW" sz="3200" b="0" dirty="0" smtClean="0"/>
              <a:t> </a:t>
            </a:r>
            <a:endParaRPr lang="en-US" altLang="zh-TW" sz="3200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923928" y="4725144"/>
            <a:ext cx="4608512" cy="1008112"/>
          </a:xfrm>
        </p:spPr>
        <p:txBody>
          <a:bodyPr/>
          <a:lstStyle/>
          <a:p>
            <a:pPr marL="447675"/>
            <a:r>
              <a:rPr lang="zh-TW" altLang="en-US" dirty="0" smtClean="0"/>
              <a:t>游美貴 副教授</a:t>
            </a:r>
            <a:endParaRPr lang="en-US" altLang="zh-TW" dirty="0" smtClean="0"/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6950FD-5921-473D-BA14-6F63A8CDEA08}" type="slidenum">
              <a:rPr lang="en-US" altLang="zh-TW" smtClean="0"/>
              <a:pPr/>
              <a:t>1</a:t>
            </a:fld>
            <a:endParaRPr lang="en-US" altLang="zh-TW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3"/>
          </p:nvPr>
        </p:nvSpPr>
        <p:spPr>
          <a:xfrm>
            <a:off x="1691680" y="5517232"/>
            <a:ext cx="7632848" cy="1289968"/>
          </a:xfrm>
        </p:spPr>
        <p:txBody>
          <a:bodyPr/>
          <a:lstStyle/>
          <a:p>
            <a:r>
              <a:rPr lang="zh-TW" altLang="en-US" sz="3200" b="1" dirty="0" smtClean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國立臺灣師範大學社會工作學研究所</a:t>
            </a:r>
            <a:endParaRPr lang="en-US" altLang="zh-TW" sz="3200" b="1" dirty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64993409"/>
      </p:ext>
    </p:extLst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4" name="Rectangle 8"/>
          <p:cNvSpPr>
            <a:spLocks noGrp="1" noChangeArrowheads="1"/>
          </p:cNvSpPr>
          <p:nvPr>
            <p:ph type="title"/>
          </p:nvPr>
        </p:nvSpPr>
        <p:spPr>
          <a:xfrm>
            <a:off x="539750" y="304800"/>
            <a:ext cx="7920038" cy="891952"/>
          </a:xfrm>
        </p:spPr>
        <p:txBody>
          <a:bodyPr/>
          <a:lstStyle/>
          <a:p>
            <a:r>
              <a:rPr lang="zh-TW" altLang="en-US" dirty="0" smtClean="0"/>
              <a:t>分享大綱</a:t>
            </a:r>
            <a:endParaRPr lang="en-US" altLang="zh-TW" dirty="0"/>
          </a:p>
        </p:txBody>
      </p:sp>
      <p:sp>
        <p:nvSpPr>
          <p:cNvPr id="9228" name="Rectangle 12"/>
          <p:cNvSpPr>
            <a:spLocks noGrp="1" noChangeArrowheads="1"/>
          </p:cNvSpPr>
          <p:nvPr>
            <p:ph type="body" sz="half" idx="1"/>
          </p:nvPr>
        </p:nvSpPr>
        <p:spPr>
          <a:xfrm>
            <a:off x="1187624" y="1595120"/>
            <a:ext cx="7344816" cy="3706088"/>
          </a:xfrm>
        </p:spPr>
        <p:txBody>
          <a:bodyPr/>
          <a:lstStyle/>
          <a:p>
            <a:pPr marL="0" indent="0">
              <a:spcBef>
                <a:spcPts val="0"/>
              </a:spcBef>
            </a:pPr>
            <a:r>
              <a:rPr lang="zh-TW" altLang="en-US" sz="4000" dirty="0" smtClean="0"/>
              <a:t>申請動機。</a:t>
            </a:r>
            <a:endParaRPr lang="en-US" altLang="zh-TW" sz="4000" dirty="0" smtClean="0"/>
          </a:p>
          <a:p>
            <a:pPr marL="0" indent="0">
              <a:spcBef>
                <a:spcPts val="0"/>
              </a:spcBef>
            </a:pPr>
            <a:r>
              <a:rPr lang="zh-TW" altLang="en-US" sz="4000" dirty="0" smtClean="0"/>
              <a:t>計</a:t>
            </a:r>
            <a:r>
              <a:rPr lang="zh-TW" altLang="en-US" sz="4000" dirty="0"/>
              <a:t>畫</a:t>
            </a:r>
            <a:r>
              <a:rPr lang="zh-TW" altLang="en-US" sz="4000" dirty="0" smtClean="0"/>
              <a:t>書書寫前。</a:t>
            </a:r>
            <a:endParaRPr lang="en-US" altLang="zh-TW" sz="4000" dirty="0" smtClean="0"/>
          </a:p>
          <a:p>
            <a:pPr marL="0" indent="0">
              <a:spcBef>
                <a:spcPts val="0"/>
              </a:spcBef>
            </a:pPr>
            <a:r>
              <a:rPr lang="zh-TW" altLang="en-US" sz="4000" dirty="0" smtClean="0"/>
              <a:t>計</a:t>
            </a:r>
            <a:r>
              <a:rPr lang="zh-TW" altLang="en-US" sz="4000" dirty="0"/>
              <a:t>畫</a:t>
            </a:r>
            <a:r>
              <a:rPr lang="zh-TW" altLang="en-US" sz="4000" dirty="0" smtClean="0"/>
              <a:t>書書寫。</a:t>
            </a:r>
            <a:endParaRPr lang="en-US" altLang="zh-TW" sz="4000" dirty="0" smtClean="0"/>
          </a:p>
          <a:p>
            <a:pPr marL="0" indent="0">
              <a:spcBef>
                <a:spcPts val="0"/>
              </a:spcBef>
            </a:pPr>
            <a:r>
              <a:rPr lang="zh-TW" altLang="en-US" sz="4000" dirty="0" smtClean="0"/>
              <a:t>與圖書館合作。</a:t>
            </a:r>
            <a:endParaRPr lang="en-US" altLang="zh-TW" sz="4000" dirty="0" smtClean="0"/>
          </a:p>
          <a:p>
            <a:pPr marL="0" indent="0">
              <a:spcBef>
                <a:spcPts val="0"/>
              </a:spcBef>
            </a:pPr>
            <a:r>
              <a:rPr lang="zh-TW" altLang="en-US" sz="4000" dirty="0" smtClean="0"/>
              <a:t>本計畫通過審查意見綜整分享。</a:t>
            </a:r>
            <a:endParaRPr lang="en-US" altLang="zh-TW" sz="4000" dirty="0" smtClean="0"/>
          </a:p>
          <a:p>
            <a:pPr marL="0" indent="0">
              <a:spcBef>
                <a:spcPts val="0"/>
              </a:spcBef>
            </a:pPr>
            <a:endParaRPr lang="en-US" altLang="zh-TW" sz="4000" dirty="0" smtClean="0"/>
          </a:p>
          <a:p>
            <a:pPr marL="0" indent="0">
              <a:spcBef>
                <a:spcPts val="0"/>
              </a:spcBef>
            </a:pPr>
            <a:endParaRPr lang="en-US" altLang="zh-TW" sz="4000" dirty="0" smtClean="0"/>
          </a:p>
          <a:p>
            <a:pPr marL="0" indent="0">
              <a:spcBef>
                <a:spcPts val="0"/>
              </a:spcBef>
            </a:pPr>
            <a:endParaRPr lang="en-US" altLang="zh-TW" sz="4000" dirty="0" smtClean="0"/>
          </a:p>
          <a:p>
            <a:pPr marL="0" indent="0">
              <a:spcBef>
                <a:spcPts val="0"/>
              </a:spcBef>
              <a:buNone/>
            </a:pPr>
            <a:endParaRPr lang="en-US" altLang="zh-TW" sz="4000" dirty="0"/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7843F6-CC51-40BF-9081-77DD26F10AB2}" type="slidenum">
              <a:rPr lang="en-US" altLang="zh-TW" smtClean="0"/>
              <a:pPr/>
              <a:t>2</a:t>
            </a:fld>
            <a:endParaRPr lang="en-US" altLang="zh-TW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>
          <a:xfrm>
            <a:off x="323528" y="6248400"/>
            <a:ext cx="5696272" cy="457200"/>
          </a:xfrm>
        </p:spPr>
        <p:txBody>
          <a:bodyPr/>
          <a:lstStyle/>
          <a:p>
            <a:pPr algn="l"/>
            <a:r>
              <a:rPr lang="zh-TW" altLang="en-US" sz="2000" b="1" dirty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國立臺灣師範大學社會工作學研究所</a:t>
            </a:r>
            <a:endParaRPr lang="en-US" altLang="zh-TW" sz="2000" b="1" dirty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524000" y="332656"/>
            <a:ext cx="6248400" cy="936104"/>
          </a:xfrm>
        </p:spPr>
        <p:txBody>
          <a:bodyPr/>
          <a:lstStyle/>
          <a:p>
            <a:r>
              <a:rPr lang="zh-TW" altLang="en-US" dirty="0" smtClean="0"/>
              <a:t>計畫書書寫前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685800" y="1772816"/>
            <a:ext cx="7772400" cy="4323184"/>
          </a:xfrm>
        </p:spPr>
        <p:txBody>
          <a:bodyPr/>
          <a:lstStyle/>
          <a:p>
            <a:pPr algn="just"/>
            <a:r>
              <a:rPr lang="zh-TW" altLang="en-US" b="1" dirty="0"/>
              <a:t>請益資深教授的</a:t>
            </a:r>
            <a:r>
              <a:rPr lang="zh-TW" altLang="en-US" b="1" dirty="0" smtClean="0"/>
              <a:t>經驗</a:t>
            </a:r>
            <a:r>
              <a:rPr lang="zh-TW" altLang="en-US" dirty="0" smtClean="0">
                <a:ea typeface="新細明體" panose="02020500000000000000" pitchFamily="18" charset="-120"/>
              </a:rPr>
              <a:t>：本所潘淑滿教授曾通過計畫，整理書單至</a:t>
            </a:r>
            <a:r>
              <a:rPr lang="en-US" altLang="zh-TW" dirty="0" smtClean="0">
                <a:ea typeface="新細明體" panose="02020500000000000000" pitchFamily="18" charset="-120"/>
              </a:rPr>
              <a:t>2010</a:t>
            </a:r>
            <a:r>
              <a:rPr lang="zh-TW" altLang="en-US" dirty="0" smtClean="0">
                <a:ea typeface="新細明體" panose="02020500000000000000" pitchFamily="18" charset="-120"/>
              </a:rPr>
              <a:t>年，於是本人定位計畫為</a:t>
            </a:r>
            <a:r>
              <a:rPr lang="en-US" altLang="zh-TW" dirty="0" smtClean="0">
                <a:ea typeface="新細明體" panose="02020500000000000000" pitchFamily="18" charset="-120"/>
              </a:rPr>
              <a:t>2011</a:t>
            </a:r>
            <a:r>
              <a:rPr lang="zh-TW" altLang="en-US" dirty="0" smtClean="0">
                <a:ea typeface="新細明體" panose="02020500000000000000" pitchFamily="18" charset="-120"/>
              </a:rPr>
              <a:t>之後圖書購置。</a:t>
            </a:r>
            <a:endParaRPr lang="en-US" altLang="zh-TW" dirty="0" smtClean="0"/>
          </a:p>
          <a:p>
            <a:pPr algn="just"/>
            <a:r>
              <a:rPr lang="zh-TW" altLang="en-US" b="1" dirty="0" smtClean="0"/>
              <a:t>參考之前計畫申請說明會</a:t>
            </a:r>
            <a:r>
              <a:rPr lang="en-US" altLang="zh-TW" b="1" dirty="0" smtClean="0"/>
              <a:t>PPT</a:t>
            </a:r>
            <a:r>
              <a:rPr lang="zh-TW" altLang="en-US" dirty="0" smtClean="0">
                <a:ea typeface="新細明體" panose="02020500000000000000" pitchFamily="18" charset="-120"/>
              </a:rPr>
              <a:t>：參考</a:t>
            </a:r>
            <a:r>
              <a:rPr lang="en-US" altLang="zh-TW" dirty="0" smtClean="0">
                <a:ea typeface="新細明體" panose="02020500000000000000" pitchFamily="18" charset="-120"/>
              </a:rPr>
              <a:t>104</a:t>
            </a:r>
            <a:r>
              <a:rPr lang="zh-TW" altLang="en-US" dirty="0" smtClean="0">
                <a:ea typeface="新細明體" panose="02020500000000000000" pitchFamily="18" charset="-120"/>
              </a:rPr>
              <a:t>年度的分享，著手瞭解計畫書書寫重點。</a:t>
            </a:r>
            <a:endParaRPr lang="en-US" altLang="zh-TW" dirty="0" smtClean="0"/>
          </a:p>
          <a:p>
            <a:pPr algn="just"/>
            <a:r>
              <a:rPr lang="zh-TW" altLang="en-US" b="1" dirty="0" smtClean="0"/>
              <a:t>確認申請主題的脈絡性</a:t>
            </a:r>
            <a:r>
              <a:rPr lang="zh-TW" altLang="en-US" b="1" dirty="0" smtClean="0">
                <a:ea typeface="新細明體" panose="02020500000000000000" pitchFamily="18" charset="-120"/>
              </a:rPr>
              <a:t>：</a:t>
            </a:r>
            <a:r>
              <a:rPr lang="zh-TW" altLang="en-US" dirty="0" smtClean="0">
                <a:ea typeface="新細明體" panose="02020500000000000000" pitchFamily="18" charset="-120"/>
              </a:rPr>
              <a:t>定位專科社會工作專業發展需求。</a:t>
            </a:r>
            <a:endParaRPr lang="en-US" altLang="zh-TW" dirty="0" smtClean="0"/>
          </a:p>
          <a:p>
            <a:pPr algn="just"/>
            <a:endParaRPr lang="en-US" altLang="zh-TW" dirty="0" smtClean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70896-0775-44C6-8771-4BBF40ABB715}" type="slidenum">
              <a:rPr lang="en-US" altLang="zh-TW" smtClean="0"/>
              <a:pPr/>
              <a:t>3</a:t>
            </a:fld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395536" y="6287720"/>
            <a:ext cx="5696272" cy="457200"/>
          </a:xfrm>
        </p:spPr>
        <p:txBody>
          <a:bodyPr/>
          <a:lstStyle/>
          <a:p>
            <a:pPr algn="l"/>
            <a:r>
              <a:rPr lang="zh-TW" altLang="en-US" sz="2000" b="1" dirty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國立臺灣師範大學社會工作學研究所</a:t>
            </a:r>
            <a:endParaRPr lang="en-US" altLang="zh-TW" sz="2000" b="1" dirty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  <a:p>
            <a:pPr algn="l"/>
            <a:endParaRPr lang="en-US" altLang="zh-TW" dirty="0"/>
          </a:p>
        </p:txBody>
      </p:sp>
    </p:spTree>
    <p:extLst>
      <p:ext uri="{BB962C8B-B14F-4D97-AF65-F5344CB8AC3E}">
        <p14:creationId xmlns:p14="http://schemas.microsoft.com/office/powerpoint/2010/main" val="22431894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333374"/>
            <a:ext cx="7848872" cy="827137"/>
          </a:xfrm>
        </p:spPr>
        <p:txBody>
          <a:bodyPr/>
          <a:lstStyle/>
          <a:p>
            <a:r>
              <a:rPr lang="zh-TW" altLang="en-US" dirty="0" smtClean="0"/>
              <a:t>計畫書書寫</a:t>
            </a:r>
            <a:endParaRPr lang="en-US" altLang="zh-TW" dirty="0"/>
          </a:p>
        </p:txBody>
      </p:sp>
      <p:sp>
        <p:nvSpPr>
          <p:cNvPr id="2" name="文字版面配置區 1"/>
          <p:cNvSpPr>
            <a:spLocks noGrp="1"/>
          </p:cNvSpPr>
          <p:nvPr>
            <p:ph type="body" sz="half" idx="1"/>
          </p:nvPr>
        </p:nvSpPr>
        <p:spPr>
          <a:xfrm>
            <a:off x="685800" y="1628800"/>
            <a:ext cx="8278688" cy="4248472"/>
          </a:xfrm>
        </p:spPr>
        <p:txBody>
          <a:bodyPr/>
          <a:lstStyle/>
          <a:p>
            <a:r>
              <a:rPr lang="zh-TW" altLang="zh-TW" dirty="0"/>
              <a:t>圖書典藏規劃委員會</a:t>
            </a:r>
            <a:r>
              <a:rPr lang="zh-TW" altLang="zh-TW" dirty="0" smtClean="0"/>
              <a:t>名單</a:t>
            </a:r>
            <a:r>
              <a:rPr lang="en-US" altLang="zh-TW" b="1" dirty="0" smtClean="0"/>
              <a:t>:</a:t>
            </a:r>
            <a:r>
              <a:rPr lang="zh-TW" altLang="en-US" b="1" dirty="0" smtClean="0"/>
              <a:t>全部</a:t>
            </a:r>
            <a:r>
              <a:rPr lang="zh-TW" altLang="zh-TW" b="1" dirty="0" smtClean="0"/>
              <a:t>委員名單</a:t>
            </a:r>
            <a:r>
              <a:rPr lang="zh-TW" altLang="en-US" b="1" dirty="0" smtClean="0"/>
              <a:t>都經過徵詢同意而</a:t>
            </a:r>
            <a:r>
              <a:rPr lang="zh-TW" altLang="zh-TW" b="1" dirty="0" smtClean="0"/>
              <a:t>能列入</a:t>
            </a:r>
            <a:r>
              <a:rPr lang="zh-TW" altLang="en-US" b="1" dirty="0" smtClean="0"/>
              <a:t>但要把握時效。</a:t>
            </a:r>
            <a:endParaRPr lang="en-US" altLang="zh-TW" b="1" dirty="0" smtClean="0"/>
          </a:p>
          <a:p>
            <a:r>
              <a:rPr lang="zh-TW" altLang="zh-TW" dirty="0"/>
              <a:t>申請機構現有館藏情形與各年度計畫採購</a:t>
            </a:r>
            <a:r>
              <a:rPr lang="zh-TW" altLang="zh-TW" dirty="0" smtClean="0"/>
              <a:t>重點</a:t>
            </a:r>
            <a:r>
              <a:rPr lang="en-US" altLang="zh-TW" b="1" dirty="0" smtClean="0"/>
              <a:t>:</a:t>
            </a:r>
            <a:r>
              <a:rPr lang="zh-TW" altLang="zh-TW" b="1" dirty="0"/>
              <a:t>資源</a:t>
            </a:r>
            <a:r>
              <a:rPr lang="zh-TW" altLang="zh-TW" b="1" dirty="0" smtClean="0"/>
              <a:t>有限建議優先</a:t>
            </a:r>
            <a:r>
              <a:rPr lang="zh-TW" altLang="zh-TW" b="1" dirty="0"/>
              <a:t>購買的</a:t>
            </a:r>
            <a:r>
              <a:rPr lang="zh-TW" altLang="zh-TW" b="1" dirty="0" smtClean="0"/>
              <a:t>討論</a:t>
            </a:r>
            <a:r>
              <a:rPr lang="zh-TW" altLang="en-US" b="1" dirty="0" smtClean="0"/>
              <a:t>。</a:t>
            </a:r>
            <a:endParaRPr lang="en-US" altLang="zh-TW" b="1" dirty="0" smtClean="0"/>
          </a:p>
          <a:p>
            <a:r>
              <a:rPr lang="zh-TW" altLang="zh-TW" dirty="0" smtClean="0"/>
              <a:t>規劃圖書的典藏價值、特色、國內需求情形</a:t>
            </a:r>
            <a:r>
              <a:rPr lang="en-US" altLang="zh-TW" dirty="0" smtClean="0"/>
              <a:t>(</a:t>
            </a:r>
            <a:r>
              <a:rPr lang="zh-TW" altLang="zh-TW" dirty="0" smtClean="0"/>
              <a:t>含複本狀況之說明</a:t>
            </a:r>
            <a:r>
              <a:rPr lang="en-US" altLang="zh-TW" dirty="0" smtClean="0"/>
              <a:t>) </a:t>
            </a:r>
            <a:r>
              <a:rPr lang="en-US" altLang="zh-TW" b="1" dirty="0"/>
              <a:t>:</a:t>
            </a:r>
            <a:r>
              <a:rPr lang="zh-TW" altLang="zh-TW" b="1" dirty="0" smtClean="0"/>
              <a:t>建議</a:t>
            </a:r>
            <a:r>
              <a:rPr lang="zh-TW" altLang="zh-TW" b="1" dirty="0"/>
              <a:t>聚焦</a:t>
            </a:r>
            <a:r>
              <a:rPr lang="zh-TW" altLang="zh-TW" b="1" dirty="0" smtClean="0"/>
              <a:t>在特色購書</a:t>
            </a:r>
            <a:r>
              <a:rPr lang="zh-TW" altLang="en-US" b="1" dirty="0" smtClean="0"/>
              <a:t>。</a:t>
            </a:r>
            <a:endParaRPr lang="en-US" altLang="zh-TW" b="1" dirty="0" smtClean="0"/>
          </a:p>
          <a:p>
            <a:r>
              <a:rPr lang="zh-TW" altLang="zh-TW" dirty="0" smtClean="0"/>
              <a:t>購置</a:t>
            </a:r>
            <a:r>
              <a:rPr lang="zh-TW" altLang="zh-TW" dirty="0"/>
              <a:t>圖書後續經營與推廣服務之規劃及促進資源流通共享之</a:t>
            </a:r>
            <a:r>
              <a:rPr lang="zh-TW" altLang="zh-TW" dirty="0" smtClean="0"/>
              <a:t>規劃</a:t>
            </a:r>
            <a:r>
              <a:rPr lang="en-US" altLang="zh-TW" b="1" dirty="0" smtClean="0"/>
              <a:t>:</a:t>
            </a:r>
            <a:r>
              <a:rPr lang="zh-TW" altLang="en-US" b="1" dirty="0" smtClean="0"/>
              <a:t>圖書館大力協助。</a:t>
            </a:r>
            <a:endParaRPr lang="zh-TW" altLang="zh-TW" dirty="0" smtClean="0"/>
          </a:p>
          <a:p>
            <a:pPr marL="0" indent="0">
              <a:buNone/>
            </a:pPr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DB5C8A-3B44-4B0A-9E32-230E361B9F8C}" type="slidenum">
              <a:rPr lang="en-US" altLang="zh-TW" smtClean="0"/>
              <a:pPr/>
              <a:t>4</a:t>
            </a:fld>
            <a:endParaRPr lang="en-US" altLang="zh-TW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>
          <a:xfrm>
            <a:off x="395536" y="6248400"/>
            <a:ext cx="5624264" cy="457200"/>
          </a:xfrm>
        </p:spPr>
        <p:txBody>
          <a:bodyPr/>
          <a:lstStyle/>
          <a:p>
            <a:pPr algn="l"/>
            <a:r>
              <a:rPr lang="zh-TW" altLang="en-US" sz="2000" b="1" dirty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國立臺灣師範大學社會工作學研究所</a:t>
            </a:r>
            <a:endParaRPr lang="en-US" altLang="zh-TW" sz="2000" b="1" dirty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80920" cy="1224136"/>
          </a:xfrm>
        </p:spPr>
        <p:txBody>
          <a:bodyPr/>
          <a:lstStyle/>
          <a:p>
            <a:r>
              <a:rPr lang="zh-TW" altLang="en-US" dirty="0" smtClean="0"/>
              <a:t>與圖書館合作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685800" y="1700808"/>
            <a:ext cx="7772400" cy="4395192"/>
          </a:xfrm>
        </p:spPr>
        <p:txBody>
          <a:bodyPr/>
          <a:lstStyle/>
          <a:p>
            <a:r>
              <a:rPr lang="zh-TW" altLang="en-US" sz="3600" b="1" dirty="0" smtClean="0"/>
              <a:t>書單提供協助</a:t>
            </a:r>
            <a:r>
              <a:rPr lang="en-US" altLang="zh-TW" sz="3600" b="1" dirty="0" smtClean="0"/>
              <a:t>:</a:t>
            </a:r>
            <a:r>
              <a:rPr lang="zh-TW" altLang="en-US" sz="3600" dirty="0" smtClean="0"/>
              <a:t>計畫</a:t>
            </a:r>
            <a:r>
              <a:rPr lang="zh-TW" altLang="en-US" sz="3600" smtClean="0"/>
              <a:t>主持人提供關鍵字</a:t>
            </a:r>
            <a:r>
              <a:rPr lang="zh-TW" altLang="en-US" sz="3600" dirty="0" smtClean="0"/>
              <a:t>。</a:t>
            </a:r>
            <a:endParaRPr lang="en-US" altLang="zh-TW" sz="3600" dirty="0" smtClean="0"/>
          </a:p>
          <a:p>
            <a:r>
              <a:rPr lang="zh-TW" altLang="zh-TW" sz="3600" b="1" dirty="0"/>
              <a:t>需要協助的</a:t>
            </a:r>
            <a:r>
              <a:rPr lang="zh-TW" altLang="zh-TW" sz="3600" b="1" dirty="0" smtClean="0"/>
              <a:t>數據</a:t>
            </a:r>
            <a:r>
              <a:rPr lang="zh-TW" altLang="en-US" sz="3600" b="1" dirty="0" smtClean="0">
                <a:latin typeface="新細明體" panose="02020500000000000000" pitchFamily="18" charset="-120"/>
                <a:ea typeface="新細明體" panose="02020500000000000000" pitchFamily="18" charset="-120"/>
              </a:rPr>
              <a:t>：</a:t>
            </a:r>
            <a:r>
              <a:rPr lang="zh-TW" altLang="zh-TW" sz="3600" dirty="0" smtClean="0"/>
              <a:t>申請</a:t>
            </a:r>
            <a:r>
              <a:rPr lang="zh-TW" altLang="zh-TW" sz="3600" dirty="0"/>
              <a:t>機構現有館藏</a:t>
            </a:r>
            <a:r>
              <a:rPr lang="zh-TW" altLang="zh-TW" sz="3600" dirty="0" smtClean="0"/>
              <a:t>情形</a:t>
            </a:r>
            <a:r>
              <a:rPr lang="zh-TW" altLang="en-US" sz="3600" dirty="0" smtClean="0"/>
              <a:t>。</a:t>
            </a:r>
            <a:endParaRPr lang="en-US" altLang="zh-TW" sz="3600" dirty="0" smtClean="0"/>
          </a:p>
          <a:p>
            <a:r>
              <a:rPr lang="zh-TW" altLang="zh-TW" sz="3600" b="1" dirty="0"/>
              <a:t>申請機構擬提供之行政支援配合措施、軟硬體設備支援、研究圖書購置配合款</a:t>
            </a:r>
            <a:r>
              <a:rPr lang="zh-TW" altLang="zh-TW" sz="3600" b="1" dirty="0" smtClean="0"/>
              <a:t>情形</a:t>
            </a:r>
            <a:r>
              <a:rPr lang="zh-TW" altLang="en-US" sz="3600" b="1" dirty="0" smtClean="0"/>
              <a:t>。</a:t>
            </a:r>
            <a:endParaRPr lang="zh-TW" altLang="zh-TW" sz="3600" dirty="0"/>
          </a:p>
          <a:p>
            <a:endParaRPr lang="en-US" altLang="zh-TW" sz="3600" dirty="0" smtClean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70896-0775-44C6-8771-4BBF40ABB715}" type="slidenum">
              <a:rPr lang="en-US" altLang="zh-TW" smtClean="0"/>
              <a:pPr/>
              <a:t>5</a:t>
            </a:fld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539552" y="6248400"/>
            <a:ext cx="5480248" cy="457200"/>
          </a:xfrm>
        </p:spPr>
        <p:txBody>
          <a:bodyPr/>
          <a:lstStyle/>
          <a:p>
            <a:pPr algn="l"/>
            <a:r>
              <a:rPr lang="zh-TW" altLang="en-US" sz="2000" b="1" dirty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國立臺灣師範大學社會工作學研究所</a:t>
            </a:r>
            <a:endParaRPr lang="en-US" altLang="zh-TW" sz="2000" b="1" dirty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614844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80920" cy="720080"/>
          </a:xfrm>
        </p:spPr>
        <p:txBody>
          <a:bodyPr/>
          <a:lstStyle/>
          <a:p>
            <a:r>
              <a:rPr lang="zh-TW" altLang="en-US" sz="4000" dirty="0" smtClean="0"/>
              <a:t>本計畫審查意見綜整分享</a:t>
            </a:r>
            <a:endParaRPr lang="zh-TW" altLang="en-US" sz="4000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67544" y="1556792"/>
            <a:ext cx="8424936" cy="4539208"/>
          </a:xfrm>
        </p:spPr>
        <p:txBody>
          <a:bodyPr/>
          <a:lstStyle/>
          <a:p>
            <a:r>
              <a:rPr lang="zh-TW" altLang="en-US" b="1" smtClean="0"/>
              <a:t>本計畫</a:t>
            </a:r>
            <a:r>
              <a:rPr lang="zh-TW" altLang="zh-TW" b="1" smtClean="0"/>
              <a:t>購書</a:t>
            </a:r>
            <a:r>
              <a:rPr lang="zh-TW" altLang="zh-TW" b="1" dirty="0" smtClean="0"/>
              <a:t>清單</a:t>
            </a:r>
            <a:r>
              <a:rPr lang="en-US" altLang="zh-TW" b="1" dirty="0"/>
              <a:t>(2011-2016</a:t>
            </a:r>
            <a:r>
              <a:rPr lang="en-US" altLang="zh-TW" b="1" dirty="0" smtClean="0"/>
              <a:t>)</a:t>
            </a:r>
            <a:r>
              <a:rPr lang="zh-TW" altLang="zh-TW" b="1" dirty="0" smtClean="0"/>
              <a:t>已</a:t>
            </a:r>
            <a:r>
              <a:rPr lang="zh-TW" altLang="zh-TW" b="1" dirty="0"/>
              <a:t>列出</a:t>
            </a:r>
            <a:r>
              <a:rPr lang="zh-TW" altLang="zh-TW" dirty="0"/>
              <a:t>國內未有書本之採購</a:t>
            </a:r>
            <a:r>
              <a:rPr lang="zh-TW" altLang="zh-TW" dirty="0" smtClean="0"/>
              <a:t>書單</a:t>
            </a:r>
            <a:r>
              <a:rPr lang="zh-TW" altLang="en-US" dirty="0" smtClean="0"/>
              <a:t>，</a:t>
            </a:r>
            <a:r>
              <a:rPr lang="zh-TW" altLang="zh-TW" dirty="0" smtClean="0"/>
              <a:t>執行</a:t>
            </a:r>
            <a:r>
              <a:rPr lang="zh-TW" altLang="zh-TW" dirty="0"/>
              <a:t>目標明確。</a:t>
            </a:r>
            <a:endParaRPr lang="en-US" altLang="zh-TW" dirty="0" smtClean="0"/>
          </a:p>
          <a:p>
            <a:r>
              <a:rPr lang="zh-TW" altLang="zh-TW" dirty="0" smtClean="0"/>
              <a:t>建議</a:t>
            </a:r>
            <a:r>
              <a:rPr lang="zh-TW" altLang="zh-TW" dirty="0"/>
              <a:t>圖書典藏委員會之運作能有其功能去篩選典藏</a:t>
            </a:r>
            <a:r>
              <a:rPr lang="zh-TW" altLang="zh-TW" dirty="0" smtClean="0"/>
              <a:t>書籍</a:t>
            </a:r>
            <a:r>
              <a:rPr lang="zh-TW" altLang="en-US" dirty="0" smtClean="0">
                <a:latin typeface="新細明體" panose="02020500000000000000" pitchFamily="18" charset="-120"/>
                <a:ea typeface="新細明體" panose="02020500000000000000" pitchFamily="18" charset="-120"/>
              </a:rPr>
              <a:t>：</a:t>
            </a:r>
            <a:r>
              <a:rPr lang="zh-TW" altLang="zh-TW" dirty="0" smtClean="0"/>
              <a:t>故</a:t>
            </a:r>
            <a:r>
              <a:rPr lang="zh-TW" altLang="zh-TW" dirty="0"/>
              <a:t>須</a:t>
            </a:r>
            <a:r>
              <a:rPr lang="zh-TW" altLang="zh-TW" b="1" dirty="0"/>
              <a:t>建立篩選作業</a:t>
            </a:r>
            <a:r>
              <a:rPr lang="zh-TW" altLang="zh-TW" dirty="0"/>
              <a:t>之原則</a:t>
            </a:r>
            <a:r>
              <a:rPr lang="zh-TW" altLang="zh-TW" dirty="0" smtClean="0"/>
              <a:t>。</a:t>
            </a:r>
            <a:endParaRPr lang="en-US" altLang="zh-TW" dirty="0" smtClean="0"/>
          </a:p>
          <a:p>
            <a:r>
              <a:rPr lang="zh-TW" altLang="zh-TW" dirty="0" smtClean="0"/>
              <a:t>購置</a:t>
            </a:r>
            <a:r>
              <a:rPr lang="zh-TW" altLang="zh-TW" dirty="0"/>
              <a:t>圖書後續經營與推廣服務的</a:t>
            </a:r>
            <a:r>
              <a:rPr lang="zh-TW" altLang="zh-TW" dirty="0" smtClean="0"/>
              <a:t>規劃</a:t>
            </a:r>
            <a:r>
              <a:rPr lang="zh-TW" altLang="en-US" dirty="0" smtClean="0">
                <a:latin typeface="新細明體" panose="02020500000000000000" pitchFamily="18" charset="-120"/>
                <a:ea typeface="新細明體" panose="02020500000000000000" pitchFamily="18" charset="-120"/>
              </a:rPr>
              <a:t>：</a:t>
            </a:r>
            <a:r>
              <a:rPr lang="zh-TW" altLang="zh-TW" dirty="0" smtClean="0"/>
              <a:t>可</a:t>
            </a:r>
            <a:r>
              <a:rPr lang="zh-TW" altLang="en-US" dirty="0" smtClean="0"/>
              <a:t>增加</a:t>
            </a:r>
            <a:r>
              <a:rPr lang="zh-TW" altLang="zh-TW" dirty="0" smtClean="0"/>
              <a:t>圖書</a:t>
            </a:r>
            <a:r>
              <a:rPr lang="zh-TW" altLang="zh-TW" dirty="0"/>
              <a:t>如何與</a:t>
            </a:r>
            <a:r>
              <a:rPr lang="zh-TW" altLang="zh-TW" b="1" dirty="0"/>
              <a:t>課程和教學</a:t>
            </a:r>
            <a:r>
              <a:rPr lang="zh-TW" altLang="zh-TW" dirty="0"/>
              <a:t>等學術活動相</a:t>
            </a:r>
            <a:r>
              <a:rPr lang="zh-TW" altLang="zh-TW" dirty="0" smtClean="0"/>
              <a:t>結合</a:t>
            </a:r>
            <a:endParaRPr lang="en-US" altLang="zh-TW" dirty="0" smtClean="0"/>
          </a:p>
          <a:p>
            <a:r>
              <a:rPr lang="zh-TW" altLang="zh-TW" dirty="0" smtClean="0"/>
              <a:t>本</a:t>
            </a:r>
            <a:r>
              <a:rPr lang="zh-TW" altLang="zh-TW" dirty="0"/>
              <a:t>計畫有促進資源流通與共享的規劃</a:t>
            </a:r>
            <a:endParaRPr lang="en-US" altLang="zh-TW" dirty="0" smtClean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70896-0775-44C6-8771-4BBF40ABB715}" type="slidenum">
              <a:rPr lang="en-US" altLang="zh-TW" smtClean="0"/>
              <a:pPr/>
              <a:t>6</a:t>
            </a:fld>
            <a:endParaRPr lang="en-US" altLang="zh-TW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>
          <a:xfrm>
            <a:off x="539552" y="6248400"/>
            <a:ext cx="5480248" cy="457200"/>
          </a:xfrm>
        </p:spPr>
        <p:txBody>
          <a:bodyPr/>
          <a:lstStyle/>
          <a:p>
            <a:pPr algn="l"/>
            <a:r>
              <a:rPr lang="zh-TW" altLang="en-US" sz="2000" b="1" dirty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國立臺灣師範大學社會工作學研究所</a:t>
            </a:r>
            <a:endParaRPr lang="en-US" altLang="zh-TW" sz="2000" b="1" dirty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997927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3419872" y="1700808"/>
            <a:ext cx="5328592" cy="2664296"/>
          </a:xfrm>
        </p:spPr>
        <p:txBody>
          <a:bodyPr/>
          <a:lstStyle/>
          <a:p>
            <a:pPr algn="l"/>
            <a:r>
              <a:rPr lang="en-US" altLang="zh-TW" sz="4000" dirty="0" smtClean="0"/>
              <a:t/>
            </a:r>
            <a:br>
              <a:rPr lang="en-US" altLang="zh-TW" sz="4000" dirty="0" smtClean="0"/>
            </a:br>
            <a:r>
              <a:rPr lang="zh-TW" altLang="en-US" sz="4800" dirty="0" smtClean="0"/>
              <a:t>預祝大家申請順利</a:t>
            </a:r>
            <a:r>
              <a:rPr lang="en-US" altLang="zh-TW" sz="4800" dirty="0" smtClean="0"/>
              <a:t/>
            </a:r>
            <a:br>
              <a:rPr lang="en-US" altLang="zh-TW" sz="4800" dirty="0" smtClean="0"/>
            </a:br>
            <a:r>
              <a:rPr lang="en-US" altLang="zh-TW" sz="4800" dirty="0" smtClean="0"/>
              <a:t/>
            </a:r>
            <a:br>
              <a:rPr lang="en-US" altLang="zh-TW" sz="4800" dirty="0" smtClean="0"/>
            </a:br>
            <a:r>
              <a:rPr lang="zh-TW" altLang="en-US" sz="4000" dirty="0" smtClean="0"/>
              <a:t>謝謝聆聽</a:t>
            </a:r>
            <a:r>
              <a:rPr lang="en-US" altLang="zh-TW" sz="4000" dirty="0" smtClean="0"/>
              <a:t/>
            </a:r>
            <a:br>
              <a:rPr lang="en-US" altLang="zh-TW" sz="4000" dirty="0" smtClean="0"/>
            </a:br>
            <a:r>
              <a:rPr lang="en-US" altLang="zh-TW" sz="4000" dirty="0" smtClean="0"/>
              <a:t>THANK YOU</a:t>
            </a:r>
            <a:br>
              <a:rPr lang="en-US" altLang="zh-TW" sz="4000" dirty="0" smtClean="0"/>
            </a:br>
            <a:r>
              <a:rPr lang="en-US" altLang="zh-TW" sz="4000" dirty="0" smtClean="0"/>
              <a:t/>
            </a:r>
            <a:br>
              <a:rPr lang="en-US" altLang="zh-TW" sz="4000" dirty="0" smtClean="0"/>
            </a:br>
            <a:endParaRPr lang="en-US" altLang="zh-TW" sz="4000" dirty="0"/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5796136" y="5334000"/>
            <a:ext cx="3363682" cy="759296"/>
          </a:xfrm>
        </p:spPr>
        <p:txBody>
          <a:bodyPr/>
          <a:lstStyle/>
          <a:p>
            <a:r>
              <a:rPr lang="zh-TW" altLang="en-US" sz="2000" dirty="0" smtClean="0"/>
              <a:t>分機</a:t>
            </a:r>
            <a:r>
              <a:rPr lang="en-US" altLang="zh-TW" sz="2000" dirty="0" smtClean="0"/>
              <a:t>:5530</a:t>
            </a:r>
          </a:p>
          <a:p>
            <a:r>
              <a:rPr lang="en-US" altLang="zh-TW" sz="2000" dirty="0" err="1" smtClean="0"/>
              <a:t>Email:mkyu@ntnu.edu.tw</a:t>
            </a:r>
            <a:endParaRPr lang="en-US" altLang="zh-TW" sz="2000" dirty="0"/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76950FD-5921-473D-BA14-6F63A8CDEA08}" type="slidenum">
              <a:rPr lang="en-US" altLang="zh-TW" smtClean="0"/>
              <a:pPr/>
              <a:t>7</a:t>
            </a:fld>
            <a:endParaRPr lang="en-US" altLang="zh-TW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3"/>
          </p:nvPr>
        </p:nvSpPr>
        <p:spPr>
          <a:xfrm>
            <a:off x="107504" y="6248400"/>
            <a:ext cx="5912296" cy="457200"/>
          </a:xfrm>
        </p:spPr>
        <p:txBody>
          <a:bodyPr/>
          <a:lstStyle/>
          <a:p>
            <a:pPr algn="l"/>
            <a:r>
              <a:rPr lang="zh-TW" altLang="en-US" sz="2000" b="1" dirty="0">
                <a:ln/>
                <a:pattFill prst="dkUpDiag">
                  <a:fgClr>
                    <a:schemeClr val="bg1">
                      <a:lumMod val="50000"/>
                    </a:schemeClr>
                  </a:fgClr>
                  <a:bgClr>
                    <a:schemeClr val="tx1">
                      <a:lumMod val="75000"/>
                      <a:lumOff val="25000"/>
                    </a:schemeClr>
                  </a:bgClr>
                </a:patt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國立臺灣師範大學社會工作學研究所</a:t>
            </a:r>
            <a:endParaRPr lang="en-US" altLang="zh-TW" sz="2000" b="1" dirty="0">
              <a:ln/>
              <a:pattFill prst="dkUpDiag">
                <a:fgClr>
                  <a:schemeClr val="bg1">
                    <a:lumMod val="50000"/>
                  </a:schemeClr>
                </a:fgClr>
                <a:bgClr>
                  <a:schemeClr val="tx1">
                    <a:lumMod val="75000"/>
                    <a:lumOff val="25000"/>
                  </a:schemeClr>
                </a:bgClr>
              </a:patt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  <a:p>
            <a:endParaRPr lang="en-US" altLang="zh-TW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海外旅遊">
  <a:themeElements>
    <a:clrScheme name="海外旅遊 1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海外旅遊">
      <a:majorFont>
        <a:latin typeface="Times New Roman"/>
        <a:ea typeface="新細明體"/>
        <a:cs typeface=""/>
      </a:majorFont>
      <a:minorFont>
        <a:latin typeface="Times New Roman"/>
        <a:ea typeface="新細明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海外旅遊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海外旅遊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海外旅遊 3">
        <a:dk1>
          <a:srgbClr val="000000"/>
        </a:dk1>
        <a:lt1>
          <a:srgbClr val="FFFFCC"/>
        </a:lt1>
        <a:dk2>
          <a:srgbClr val="808000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海外旅遊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海外旅遊 5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海外旅遊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海外旅遊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海外旅遊</Template>
  <TotalTime>678</TotalTime>
  <Words>401</Words>
  <Application>Microsoft Office PowerPoint</Application>
  <PresentationFormat>如螢幕大小 (4:3)</PresentationFormat>
  <Paragraphs>52</Paragraphs>
  <Slides>7</Slides>
  <Notes>7</Notes>
  <HiddenSlides>0</HiddenSlides>
  <MMClips>0</MMClips>
  <ScaleCrop>false</ScaleCrop>
  <HeadingPairs>
    <vt:vector size="6" baseType="variant">
      <vt:variant>
        <vt:lpstr>使用字型</vt:lpstr>
      </vt:variant>
      <vt:variant>
        <vt:i4>2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7</vt:i4>
      </vt:variant>
    </vt:vector>
  </HeadingPairs>
  <TitlesOfParts>
    <vt:vector size="10" baseType="lpstr">
      <vt:lpstr>新細明體</vt:lpstr>
      <vt:lpstr>Times New Roman</vt:lpstr>
      <vt:lpstr>海外旅遊</vt:lpstr>
      <vt:lpstr>本校研提科技部106年度「補助人文及社會科學研究圖書計畫」說明會14 NOV 2016        105年度科技部補助人文及社會科學研究圖書計畫：社會工作專業發展主題  【從綜融至專科的社會工作專業發展】 計畫申請實務分享 </vt:lpstr>
      <vt:lpstr>分享大綱</vt:lpstr>
      <vt:lpstr>計畫書書寫前</vt:lpstr>
      <vt:lpstr>計畫書書寫</vt:lpstr>
      <vt:lpstr>與圖書館合作</vt:lpstr>
      <vt:lpstr>本計畫審查意見綜整分享</vt:lpstr>
      <vt:lpstr> 預祝大家申請順利  謝謝聆聽 THANK YOU  </vt:lpstr>
    </vt:vector>
  </TitlesOfParts>
  <Company>SW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原住民部落與社會工作專業-以東部原住民家庭暨婦女服務中心為例 </dc:title>
  <dc:creator>MeiKuei</dc:creator>
  <cp:lastModifiedBy>MUser</cp:lastModifiedBy>
  <cp:revision>80</cp:revision>
  <cp:lastPrinted>2014-05-11T04:58:21Z</cp:lastPrinted>
  <dcterms:created xsi:type="dcterms:W3CDTF">2005-02-23T08:06:59Z</dcterms:created>
  <dcterms:modified xsi:type="dcterms:W3CDTF">2016-11-09T06:05:39Z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3</vt:i4>
  </property>
  <property fmtid="{D5CDD505-2E9C-101B-9397-08002B2CF9AE}" pid="3" name="LCID">
    <vt:i4>1028</vt:i4>
  </property>
</Properties>
</file>